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0.xml" ContentType="application/vnd.openxmlformats-officedocument.presentationml.tags+xml"/>
  <Override PartName="/ppt/notesSlides/notesSlide1.xml" ContentType="application/vnd.openxmlformats-officedocument.presentationml.notesSlide+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notesSlides/notesSlide9.xml" ContentType="application/vnd.openxmlformats-officedocument.presentationml.notesSlide+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notesSlides/notesSlide21.xml" ContentType="application/vnd.openxmlformats-officedocument.presentationml.notesSlide+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notesSlides/notesSlide28.xml" ContentType="application/vnd.openxmlformats-officedocument.presentationml.notesSlide+xml"/>
  <Override PartName="/ppt/tags/tag57.xml" ContentType="application/vnd.openxmlformats-officedocument.presentationml.tags+xml"/>
  <Override PartName="/ppt/notesSlides/notesSlide29.xml" ContentType="application/vnd.openxmlformats-officedocument.presentationml.notesSlide+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21" r:id="rId4"/>
    <p:sldMasterId id="2147483835" r:id="rId5"/>
  </p:sldMasterIdLst>
  <p:notesMasterIdLst>
    <p:notesMasterId r:id="rId37"/>
  </p:notesMasterIdLst>
  <p:handoutMasterIdLst>
    <p:handoutMasterId r:id="rId38"/>
  </p:handoutMasterIdLst>
  <p:sldIdLst>
    <p:sldId id="1006" r:id="rId6"/>
    <p:sldId id="494" r:id="rId7"/>
    <p:sldId id="717" r:id="rId8"/>
    <p:sldId id="676" r:id="rId9"/>
    <p:sldId id="1030" r:id="rId10"/>
    <p:sldId id="715" r:id="rId11"/>
    <p:sldId id="1462" r:id="rId12"/>
    <p:sldId id="1031" r:id="rId13"/>
    <p:sldId id="1463" r:id="rId14"/>
    <p:sldId id="1008" r:id="rId15"/>
    <p:sldId id="1007" r:id="rId16"/>
    <p:sldId id="1453" r:id="rId17"/>
    <p:sldId id="1461" r:id="rId18"/>
    <p:sldId id="1454" r:id="rId19"/>
    <p:sldId id="1455" r:id="rId20"/>
    <p:sldId id="1010" r:id="rId21"/>
    <p:sldId id="1028" r:id="rId22"/>
    <p:sldId id="1013" r:id="rId23"/>
    <p:sldId id="1457" r:id="rId24"/>
    <p:sldId id="1458" r:id="rId25"/>
    <p:sldId id="1459" r:id="rId26"/>
    <p:sldId id="1460" r:id="rId27"/>
    <p:sldId id="1021" r:id="rId28"/>
    <p:sldId id="1023" r:id="rId29"/>
    <p:sldId id="1029" r:id="rId30"/>
    <p:sldId id="1022" r:id="rId31"/>
    <p:sldId id="1024" r:id="rId32"/>
    <p:sldId id="1026" r:id="rId33"/>
    <p:sldId id="1025" r:id="rId34"/>
    <p:sldId id="1027" r:id="rId35"/>
    <p:sldId id="584" r:id="rId36"/>
  </p:sldIdLst>
  <p:sldSz cx="9144000" cy="5143500" type="screen16x9"/>
  <p:notesSz cx="7010400" cy="9236075"/>
  <p:custDataLst>
    <p:tags r:id="rId39"/>
  </p:custDataLst>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ＭＳ Ｐゴシック" pitchFamily="64" charset="-128"/>
        <a:cs typeface="+mn-cs"/>
      </a:defRPr>
    </a:lvl5pPr>
    <a:lvl6pPr marL="2286000" algn="l" defTabSz="914400" rtl="0" eaLnBrk="1" latinLnBrk="0" hangingPunct="1">
      <a:defRPr sz="2400" kern="1200">
        <a:solidFill>
          <a:schemeClr val="tx1"/>
        </a:solidFill>
        <a:latin typeface="Times" pitchFamily="18" charset="0"/>
        <a:ea typeface="ＭＳ Ｐゴシック" pitchFamily="64" charset="-128"/>
        <a:cs typeface="+mn-cs"/>
      </a:defRPr>
    </a:lvl6pPr>
    <a:lvl7pPr marL="2743200" algn="l" defTabSz="914400" rtl="0" eaLnBrk="1" latinLnBrk="0" hangingPunct="1">
      <a:defRPr sz="2400" kern="1200">
        <a:solidFill>
          <a:schemeClr val="tx1"/>
        </a:solidFill>
        <a:latin typeface="Times" pitchFamily="18" charset="0"/>
        <a:ea typeface="ＭＳ Ｐゴシック" pitchFamily="64" charset="-128"/>
        <a:cs typeface="+mn-cs"/>
      </a:defRPr>
    </a:lvl7pPr>
    <a:lvl8pPr marL="3200400" algn="l" defTabSz="914400" rtl="0" eaLnBrk="1" latinLnBrk="0" hangingPunct="1">
      <a:defRPr sz="2400" kern="1200">
        <a:solidFill>
          <a:schemeClr val="tx1"/>
        </a:solidFill>
        <a:latin typeface="Times" pitchFamily="18" charset="0"/>
        <a:ea typeface="ＭＳ Ｐゴシック" pitchFamily="64" charset="-128"/>
        <a:cs typeface="+mn-cs"/>
      </a:defRPr>
    </a:lvl8pPr>
    <a:lvl9pPr marL="3657600" algn="l" defTabSz="914400" rtl="0" eaLnBrk="1" latinLnBrk="0" hangingPunct="1">
      <a:defRPr sz="2400" kern="1200">
        <a:solidFill>
          <a:schemeClr val="tx1"/>
        </a:solidFill>
        <a:latin typeface="Times" pitchFamily="18" charset="0"/>
        <a:ea typeface="ＭＳ Ｐゴシック" pitchFamily="6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08">
          <p15:clr>
            <a:srgbClr val="A4A3A4"/>
          </p15:clr>
        </p15:guide>
        <p15:guide id="2" pos="220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dson, John" initials="HJ" lastIdx="9" clrIdx="0">
    <p:extLst>
      <p:ext uri="{19B8F6BF-5375-455C-9EA6-DF929625EA0E}">
        <p15:presenceInfo xmlns:p15="http://schemas.microsoft.com/office/powerpoint/2012/main" userId="S::John.Hudson@christiedigital.com::82c75a92-cf8f-4d20-bd40-aee3b0f329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FF3399"/>
    <a:srgbClr val="6F9AD3"/>
    <a:srgbClr val="5B1526"/>
    <a:srgbClr val="2A6EBB"/>
    <a:srgbClr val="97233F"/>
    <a:srgbClr val="000000"/>
    <a:srgbClr val="FFFF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A917F7-25A0-22E4-FBDD-A337919D031E}" v="562" dt="2024-08-22T21:02:35.676"/>
    <p1510:client id="{B2BEC6C1-112C-86C5-45E3-533C7F1762FF}" v="2" dt="2024-08-22T21:04:32.928"/>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78966" autoAdjust="0"/>
  </p:normalViewPr>
  <p:slideViewPr>
    <p:cSldViewPr>
      <p:cViewPr varScale="1">
        <p:scale>
          <a:sx n="119" d="100"/>
          <a:sy n="119" d="100"/>
        </p:scale>
        <p:origin x="1122" y="9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0" d="100"/>
          <a:sy n="80" d="100"/>
        </p:scale>
        <p:origin x="-2045" y="-62"/>
      </p:cViewPr>
      <p:guideLst>
        <p:guide orient="horz" pos="2908"/>
        <p:guide pos="22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gs" Target="tags/tag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Brightness</a:t>
            </a:r>
            <a:r>
              <a:rPr lang="en-US" baseline="0" dirty="0"/>
              <a:t> Vs. Temp</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Maximum Current</c:v>
                </c:pt>
              </c:strCache>
            </c:strRef>
          </c:tx>
          <c:spPr>
            <a:ln w="28575" cap="rnd">
              <a:solidFill>
                <a:schemeClr val="accent1"/>
              </a:solidFill>
              <a:round/>
            </a:ln>
            <a:effectLst/>
          </c:spPr>
          <c:marker>
            <c:symbol val="none"/>
          </c:marker>
          <c:cat>
            <c:numRef>
              <c:f>Sheet1!$A$2:$A$6</c:f>
              <c:numCache>
                <c:formatCode>General</c:formatCode>
                <c:ptCount val="5"/>
                <c:pt idx="0">
                  <c:v>20</c:v>
                </c:pt>
                <c:pt idx="1">
                  <c:v>25</c:v>
                </c:pt>
                <c:pt idx="2">
                  <c:v>30</c:v>
                </c:pt>
                <c:pt idx="3">
                  <c:v>35</c:v>
                </c:pt>
                <c:pt idx="4">
                  <c:v>40</c:v>
                </c:pt>
              </c:numCache>
            </c:numRef>
          </c:cat>
          <c:val>
            <c:numRef>
              <c:f>Sheet1!$B$2:$B$6</c:f>
              <c:numCache>
                <c:formatCode>General</c:formatCode>
                <c:ptCount val="5"/>
                <c:pt idx="0">
                  <c:v>2</c:v>
                </c:pt>
                <c:pt idx="1">
                  <c:v>1.8</c:v>
                </c:pt>
                <c:pt idx="2">
                  <c:v>1.6</c:v>
                </c:pt>
                <c:pt idx="3">
                  <c:v>1.4</c:v>
                </c:pt>
                <c:pt idx="4">
                  <c:v>1</c:v>
                </c:pt>
              </c:numCache>
            </c:numRef>
          </c:val>
          <c:smooth val="0"/>
          <c:extLst>
            <c:ext xmlns:c16="http://schemas.microsoft.com/office/drawing/2014/chart" uri="{C3380CC4-5D6E-409C-BE32-E72D297353CC}">
              <c16:uniqueId val="{00000000-61A2-4AE6-9978-5FECB598B5C7}"/>
            </c:ext>
          </c:extLst>
        </c:ser>
        <c:dLbls>
          <c:showLegendKey val="0"/>
          <c:showVal val="0"/>
          <c:showCatName val="0"/>
          <c:showSerName val="0"/>
          <c:showPercent val="0"/>
          <c:showBubbleSize val="0"/>
        </c:dLbls>
        <c:smooth val="0"/>
        <c:axId val="189911392"/>
        <c:axId val="189912480"/>
      </c:lineChart>
      <c:catAx>
        <c:axId val="18991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Laser bank temperature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912480"/>
        <c:crosses val="autoZero"/>
        <c:auto val="1"/>
        <c:lblAlgn val="ctr"/>
        <c:lblOffset val="100"/>
        <c:noMultiLvlLbl val="0"/>
      </c:catAx>
      <c:valAx>
        <c:axId val="189912480"/>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Maximum</a:t>
                </a:r>
                <a:r>
                  <a:rPr lang="en-US" baseline="0" dirty="0"/>
                  <a:t> Light Output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189911392"/>
        <c:crosses val="autoZero"/>
        <c:crossBetween val="between"/>
      </c:valAx>
      <c:spPr>
        <a:noFill/>
        <a:ln>
          <a:noFill/>
        </a:ln>
        <a:effectLst/>
      </c:spPr>
    </c:plotArea>
    <c:plotVisOnly val="1"/>
    <c:dispBlanksAs val="gap"/>
    <c:showDLblsOverMax val="0"/>
  </c:chart>
  <c:spPr>
    <a:noFill/>
    <a:ln>
      <a:solidFill>
        <a:srgbClr val="1F497D">
          <a:lumMod val="60000"/>
          <a:lumOff val="40000"/>
        </a:srgbClr>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36888" cy="4603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lvl1pPr defTabSz="933450">
              <a:defRPr sz="1200">
                <a:ea typeface="+mn-ea"/>
              </a:defRPr>
            </a:lvl1pPr>
          </a:lstStyle>
          <a:p>
            <a:pPr>
              <a:defRPr/>
            </a:pPr>
            <a:endParaRPr lang="en-US" dirty="0"/>
          </a:p>
        </p:txBody>
      </p:sp>
      <p:sp>
        <p:nvSpPr>
          <p:cNvPr id="32771" name="Rectangle 3"/>
          <p:cNvSpPr>
            <a:spLocks noGrp="1" noChangeArrowheads="1"/>
          </p:cNvSpPr>
          <p:nvPr>
            <p:ph type="dt" sz="quarter" idx="1"/>
          </p:nvPr>
        </p:nvSpPr>
        <p:spPr bwMode="auto">
          <a:xfrm>
            <a:off x="3973513" y="0"/>
            <a:ext cx="3036887" cy="4603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lvl1pPr algn="r" defTabSz="933450">
              <a:defRPr sz="1200">
                <a:ea typeface="+mn-ea"/>
              </a:defRPr>
            </a:lvl1pPr>
          </a:lstStyle>
          <a:p>
            <a:pPr>
              <a:defRPr/>
            </a:pPr>
            <a:endParaRPr lang="en-US" dirty="0"/>
          </a:p>
        </p:txBody>
      </p:sp>
      <p:sp>
        <p:nvSpPr>
          <p:cNvPr id="32772" name="Rectangle 4"/>
          <p:cNvSpPr>
            <a:spLocks noGrp="1" noChangeArrowheads="1"/>
          </p:cNvSpPr>
          <p:nvPr>
            <p:ph type="ftr" sz="quarter" idx="2"/>
          </p:nvPr>
        </p:nvSpPr>
        <p:spPr bwMode="auto">
          <a:xfrm>
            <a:off x="0" y="8775700"/>
            <a:ext cx="3036888" cy="460375"/>
          </a:xfrm>
          <a:prstGeom prst="rect">
            <a:avLst/>
          </a:prstGeom>
          <a:noFill/>
          <a:ln w="9525">
            <a:noFill/>
            <a:miter lim="800000"/>
            <a:headEnd/>
            <a:tailEnd/>
          </a:ln>
          <a:effectLst/>
        </p:spPr>
        <p:txBody>
          <a:bodyPr vert="horz" wrap="square" lIns="93291" tIns="46646" rIns="93291" bIns="46646" numCol="1" anchor="b" anchorCtr="0" compatLnSpc="1">
            <a:prstTxWarp prst="textNoShape">
              <a:avLst/>
            </a:prstTxWarp>
          </a:bodyPr>
          <a:lstStyle>
            <a:lvl1pPr defTabSz="933450">
              <a:defRPr sz="1200">
                <a:ea typeface="+mn-ea"/>
              </a:defRPr>
            </a:lvl1pPr>
          </a:lstStyle>
          <a:p>
            <a:pPr>
              <a:defRPr/>
            </a:pPr>
            <a:endParaRPr lang="en-US" dirty="0"/>
          </a:p>
        </p:txBody>
      </p:sp>
      <p:sp>
        <p:nvSpPr>
          <p:cNvPr id="32773" name="Rectangle 5"/>
          <p:cNvSpPr>
            <a:spLocks noGrp="1" noChangeArrowheads="1"/>
          </p:cNvSpPr>
          <p:nvPr>
            <p:ph type="sldNum" sz="quarter" idx="3"/>
          </p:nvPr>
        </p:nvSpPr>
        <p:spPr bwMode="auto">
          <a:xfrm>
            <a:off x="3973513" y="8775700"/>
            <a:ext cx="3036887" cy="460375"/>
          </a:xfrm>
          <a:prstGeom prst="rect">
            <a:avLst/>
          </a:prstGeom>
          <a:noFill/>
          <a:ln w="9525">
            <a:noFill/>
            <a:miter lim="800000"/>
            <a:headEnd/>
            <a:tailEnd/>
          </a:ln>
          <a:effectLst/>
        </p:spPr>
        <p:txBody>
          <a:bodyPr vert="horz" wrap="square" lIns="93291" tIns="46646" rIns="93291" bIns="46646" numCol="1" anchor="b" anchorCtr="0" compatLnSpc="1">
            <a:prstTxWarp prst="textNoShape">
              <a:avLst/>
            </a:prstTxWarp>
          </a:bodyPr>
          <a:lstStyle>
            <a:lvl1pPr algn="r" defTabSz="933450">
              <a:defRPr sz="1200">
                <a:ea typeface="+mn-ea"/>
              </a:defRPr>
            </a:lvl1pPr>
          </a:lstStyle>
          <a:p>
            <a:pPr>
              <a:defRPr/>
            </a:pPr>
            <a:fld id="{B5C4A3DE-E9A5-44CA-A60E-FE2F881CDE01}" type="slidenum">
              <a:rPr lang="en-US"/>
              <a:pPr>
                <a:defRPr/>
              </a:pPr>
              <a:t>‹#›</a:t>
            </a:fld>
            <a:endParaRPr lang="en-US" dirty="0"/>
          </a:p>
        </p:txBody>
      </p:sp>
    </p:spTree>
    <p:extLst>
      <p:ext uri="{BB962C8B-B14F-4D97-AF65-F5344CB8AC3E}">
        <p14:creationId xmlns:p14="http://schemas.microsoft.com/office/powerpoint/2010/main" val="3057614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36888" cy="4603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lvl1pPr defTabSz="933450">
              <a:defRPr sz="1200">
                <a:ea typeface="+mn-ea"/>
              </a:defRPr>
            </a:lvl1pPr>
          </a:lstStyle>
          <a:p>
            <a:pPr>
              <a:defRPr/>
            </a:pPr>
            <a:endParaRPr lang="en-US" dirty="0"/>
          </a:p>
        </p:txBody>
      </p:sp>
      <p:sp>
        <p:nvSpPr>
          <p:cNvPr id="9219" name="Rectangle 3"/>
          <p:cNvSpPr>
            <a:spLocks noGrp="1" noChangeArrowheads="1"/>
          </p:cNvSpPr>
          <p:nvPr>
            <p:ph type="dt" idx="1"/>
          </p:nvPr>
        </p:nvSpPr>
        <p:spPr bwMode="auto">
          <a:xfrm>
            <a:off x="3973513" y="0"/>
            <a:ext cx="3036887" cy="4603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lvl1pPr algn="r" defTabSz="933450">
              <a:defRPr sz="1200">
                <a:ea typeface="+mn-ea"/>
              </a:defRPr>
            </a:lvl1pPr>
          </a:lstStyle>
          <a:p>
            <a:pPr>
              <a:defRPr/>
            </a:pPr>
            <a:endParaRPr lang="en-US" dirty="0"/>
          </a:p>
        </p:txBody>
      </p:sp>
      <p:sp>
        <p:nvSpPr>
          <p:cNvPr id="49156" name="Rectangle 4"/>
          <p:cNvSpPr>
            <a:spLocks noGrp="1" noRot="1" noChangeAspect="1" noChangeArrowheads="1" noTextEdit="1"/>
          </p:cNvSpPr>
          <p:nvPr>
            <p:ph type="sldImg" idx="2"/>
          </p:nvPr>
        </p:nvSpPr>
        <p:spPr bwMode="auto">
          <a:xfrm>
            <a:off x="427038" y="693738"/>
            <a:ext cx="6153150" cy="3462337"/>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935038" y="4386263"/>
            <a:ext cx="5140325" cy="4156075"/>
          </a:xfrm>
          <a:prstGeom prst="rect">
            <a:avLst/>
          </a:prstGeom>
          <a:noFill/>
          <a:ln w="9525">
            <a:noFill/>
            <a:miter lim="800000"/>
            <a:headEnd/>
            <a:tailEnd/>
          </a:ln>
          <a:effectLst/>
        </p:spPr>
        <p:txBody>
          <a:bodyPr vert="horz" wrap="square" lIns="93291" tIns="46646" rIns="93291" bIns="466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775700"/>
            <a:ext cx="3036888" cy="460375"/>
          </a:xfrm>
          <a:prstGeom prst="rect">
            <a:avLst/>
          </a:prstGeom>
          <a:noFill/>
          <a:ln w="9525">
            <a:noFill/>
            <a:miter lim="800000"/>
            <a:headEnd/>
            <a:tailEnd/>
          </a:ln>
          <a:effectLst/>
        </p:spPr>
        <p:txBody>
          <a:bodyPr vert="horz" wrap="square" lIns="93291" tIns="46646" rIns="93291" bIns="46646" numCol="1" anchor="b" anchorCtr="0" compatLnSpc="1">
            <a:prstTxWarp prst="textNoShape">
              <a:avLst/>
            </a:prstTxWarp>
          </a:bodyPr>
          <a:lstStyle>
            <a:lvl1pPr defTabSz="933450">
              <a:defRPr sz="1200">
                <a:ea typeface="+mn-ea"/>
              </a:defRPr>
            </a:lvl1pPr>
          </a:lstStyle>
          <a:p>
            <a:pPr>
              <a:defRPr/>
            </a:pPr>
            <a:endParaRPr lang="en-US" dirty="0"/>
          </a:p>
        </p:txBody>
      </p:sp>
      <p:sp>
        <p:nvSpPr>
          <p:cNvPr id="9223" name="Rectangle 7"/>
          <p:cNvSpPr>
            <a:spLocks noGrp="1" noChangeArrowheads="1"/>
          </p:cNvSpPr>
          <p:nvPr>
            <p:ph type="sldNum" sz="quarter" idx="5"/>
          </p:nvPr>
        </p:nvSpPr>
        <p:spPr bwMode="auto">
          <a:xfrm>
            <a:off x="3973513" y="8775700"/>
            <a:ext cx="3036887" cy="460375"/>
          </a:xfrm>
          <a:prstGeom prst="rect">
            <a:avLst/>
          </a:prstGeom>
          <a:noFill/>
          <a:ln w="9525">
            <a:noFill/>
            <a:miter lim="800000"/>
            <a:headEnd/>
            <a:tailEnd/>
          </a:ln>
          <a:effectLst/>
        </p:spPr>
        <p:txBody>
          <a:bodyPr vert="horz" wrap="square" lIns="93291" tIns="46646" rIns="93291" bIns="46646" numCol="1" anchor="b" anchorCtr="0" compatLnSpc="1">
            <a:prstTxWarp prst="textNoShape">
              <a:avLst/>
            </a:prstTxWarp>
          </a:bodyPr>
          <a:lstStyle>
            <a:lvl1pPr algn="r" defTabSz="933450">
              <a:defRPr sz="1200">
                <a:ea typeface="+mn-ea"/>
              </a:defRPr>
            </a:lvl1pPr>
          </a:lstStyle>
          <a:p>
            <a:pPr>
              <a:defRPr/>
            </a:pPr>
            <a:fld id="{62E587F9-032A-49BA-B6AB-257134E97885}" type="slidenum">
              <a:rPr lang="en-US"/>
              <a:pPr>
                <a:defRPr/>
              </a:pPr>
              <a:t>‹#›</a:t>
            </a:fld>
            <a:endParaRPr lang="en-US" dirty="0"/>
          </a:p>
        </p:txBody>
      </p:sp>
    </p:spTree>
    <p:extLst>
      <p:ext uri="{BB962C8B-B14F-4D97-AF65-F5344CB8AC3E}">
        <p14:creationId xmlns:p14="http://schemas.microsoft.com/office/powerpoint/2010/main" val="38784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4425" cy="3484563"/>
          </a:xfrm>
        </p:spPr>
      </p:sp>
      <p:sp>
        <p:nvSpPr>
          <p:cNvPr id="3" name="Notes Placeholder 2"/>
          <p:cNvSpPr>
            <a:spLocks noGrp="1"/>
          </p:cNvSpPr>
          <p:nvPr>
            <p:ph type="body" idx="1"/>
          </p:nvPr>
        </p:nvSpPr>
        <p:spPr/>
        <p:txBody>
          <a:bodyPr>
            <a:normAutofit/>
          </a:bodyPr>
          <a:lstStyle/>
          <a:p>
            <a:r>
              <a:rPr lang="en-CA" dirty="0"/>
              <a:t>NOTE to instructors:</a:t>
            </a:r>
            <a:r>
              <a:rPr lang="en-CA" baseline="0" dirty="0"/>
              <a:t> Ensure you are in PRESENTATION MODE. Otherwise the built-in links will not function.</a:t>
            </a:r>
            <a:endParaRPr lang="en-CA" dirty="0"/>
          </a:p>
        </p:txBody>
      </p:sp>
      <p:sp>
        <p:nvSpPr>
          <p:cNvPr id="4" name="Slide Number Placeholder 3"/>
          <p:cNvSpPr>
            <a:spLocks noGrp="1"/>
          </p:cNvSpPr>
          <p:nvPr>
            <p:ph type="sldNum" sz="quarter" idx="10"/>
          </p:nvPr>
        </p:nvSpPr>
        <p:spPr/>
        <p:txBody>
          <a:bodyPr/>
          <a:lstStyle/>
          <a:p>
            <a:pPr>
              <a:defRPr/>
            </a:pPr>
            <a:fld id="{297AA740-CFCE-4057-A998-063E77C33B1B}" type="slidenum">
              <a:rPr lang="en-US" smtClean="0"/>
              <a:pPr>
                <a:defRPr/>
              </a:pPr>
              <a:t>1</a:t>
            </a:fld>
            <a:endParaRPr lang="en-US" dirty="0"/>
          </a:p>
        </p:txBody>
      </p:sp>
    </p:spTree>
    <p:extLst>
      <p:ext uri="{BB962C8B-B14F-4D97-AF65-F5344CB8AC3E}">
        <p14:creationId xmlns:p14="http://schemas.microsoft.com/office/powerpoint/2010/main" val="231062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10</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651194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11</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08121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12</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93976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180C0-3D99-6A95-27BF-3130F21EAB2D}"/>
            </a:ext>
          </a:extLst>
        </p:cNvPr>
        <p:cNvGrpSpPr/>
        <p:nvPr/>
      </p:nvGrpSpPr>
      <p:grpSpPr>
        <a:xfrm>
          <a:off x="0" y="0"/>
          <a:ext cx="0" cy="0"/>
          <a:chOff x="0" y="0"/>
          <a:chExt cx="0" cy="0"/>
        </a:xfrm>
      </p:grpSpPr>
      <p:sp>
        <p:nvSpPr>
          <p:cNvPr id="50178" name="Rectangle 7">
            <a:extLst>
              <a:ext uri="{FF2B5EF4-FFF2-40B4-BE49-F238E27FC236}">
                <a16:creationId xmlns:a16="http://schemas.microsoft.com/office/drawing/2014/main" id="{82A62A26-36E6-A19E-1230-FA1BB63B1DDF}"/>
              </a:ext>
            </a:extLst>
          </p:cNvPr>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13</a:t>
            </a:fld>
            <a:endParaRPr lang="en-US" dirty="0">
              <a:ea typeface="ＭＳ Ｐゴシック" pitchFamily="64" charset="-128"/>
            </a:endParaRPr>
          </a:p>
        </p:txBody>
      </p:sp>
      <p:sp>
        <p:nvSpPr>
          <p:cNvPr id="50179" name="Rectangle 2">
            <a:extLst>
              <a:ext uri="{FF2B5EF4-FFF2-40B4-BE49-F238E27FC236}">
                <a16:creationId xmlns:a16="http://schemas.microsoft.com/office/drawing/2014/main" id="{36E5E727-7A9F-24C3-7186-5F93BEE1886F}"/>
              </a:ext>
            </a:extLst>
          </p:cNvPr>
          <p:cNvSpPr>
            <a:spLocks noGrp="1" noRot="1" noChangeAspect="1" noChangeArrowheads="1" noTextEdit="1"/>
          </p:cNvSpPr>
          <p:nvPr>
            <p:ph type="sldImg"/>
          </p:nvPr>
        </p:nvSpPr>
        <p:spPr>
          <a:xfrm>
            <a:off x="427038" y="693738"/>
            <a:ext cx="6153150" cy="3462337"/>
          </a:xfrm>
          <a:ln/>
        </p:spPr>
      </p:sp>
      <p:sp>
        <p:nvSpPr>
          <p:cNvPr id="50180" name="Rectangle 3">
            <a:extLst>
              <a:ext uri="{FF2B5EF4-FFF2-40B4-BE49-F238E27FC236}">
                <a16:creationId xmlns:a16="http://schemas.microsoft.com/office/drawing/2014/main" id="{E662801F-3773-483B-5276-8A99E97220BA}"/>
              </a:ext>
            </a:extLst>
          </p:cNvPr>
          <p:cNvSpPr>
            <a:spLocks noGrp="1" noChangeArrowheads="1"/>
          </p:cNvSpPr>
          <p:nvPr>
            <p:ph type="body" idx="1"/>
          </p:nvPr>
        </p:nvSpPr>
        <p:spPr>
          <a:noFill/>
          <a:ln/>
        </p:spPr>
        <p:txBody>
          <a:bodyPr/>
          <a:lstStyle/>
          <a:p>
            <a:r>
              <a:rPr lang="en-US" dirty="0"/>
              <a:t>Note: Line 8 of our Sensor-to-Screen Calibration has our maximum DCI laser drive levels for cinema.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Note: Line 8 of our Sensor-to-Screen Calibration has our maximum native laser drive levels for Enterprise.</a:t>
            </a:r>
          </a:p>
        </p:txBody>
      </p:sp>
    </p:spTree>
    <p:extLst>
      <p:ext uri="{BB962C8B-B14F-4D97-AF65-F5344CB8AC3E}">
        <p14:creationId xmlns:p14="http://schemas.microsoft.com/office/powerpoint/2010/main" val="379995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14</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455819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15</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129480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16</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832254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17</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latin typeface="+mn-lt"/>
              </a:rPr>
              <a:t>Laser files are</a:t>
            </a:r>
            <a:r>
              <a:rPr lang="en-US" baseline="0" dirty="0">
                <a:latin typeface="+mn-lt"/>
              </a:rPr>
              <a:t> created to achieve the target white point and the target brightness.</a:t>
            </a:r>
          </a:p>
          <a:p>
            <a:r>
              <a:rPr lang="en-US" dirty="0"/>
              <a:t>Multiple</a:t>
            </a:r>
            <a:r>
              <a:rPr lang="en-US" baseline="0" dirty="0"/>
              <a:t> laser configuration files can be created to represent different:</a:t>
            </a:r>
          </a:p>
          <a:p>
            <a:pPr marL="714055" lvl="1" indent="-238018">
              <a:buAutoNum type="arabicPeriod"/>
            </a:pPr>
            <a:r>
              <a:rPr lang="en-US" baseline="0" dirty="0"/>
              <a:t>Screen size (Flat/Scope). </a:t>
            </a:r>
          </a:p>
          <a:p>
            <a:pPr marL="714055" lvl="1" indent="-238018">
              <a:buAutoNum type="arabicPeriod"/>
            </a:pPr>
            <a:r>
              <a:rPr lang="en-US" baseline="0" dirty="0"/>
              <a:t>Brightness requirement / Target white point (DCI / D65)</a:t>
            </a:r>
          </a:p>
          <a:p>
            <a:pPr marL="714055" lvl="1" indent="-238018">
              <a:buAutoNum type="arabicPeriod"/>
            </a:pPr>
            <a:r>
              <a:rPr lang="en-US" baseline="0" dirty="0"/>
              <a:t>Type of content (2D/3D/Alternative content)</a:t>
            </a:r>
          </a:p>
          <a:p>
            <a:pPr marL="714055" lvl="1" indent="-238018">
              <a:buAutoNum type="arabicPeriod"/>
            </a:pPr>
            <a:r>
              <a:rPr lang="en-US" baseline="0" dirty="0"/>
              <a:t>Etc.</a:t>
            </a:r>
          </a:p>
          <a:p>
            <a:endParaRPr lang="en-US" dirty="0"/>
          </a:p>
        </p:txBody>
      </p:sp>
    </p:spTree>
    <p:extLst>
      <p:ext uri="{BB962C8B-B14F-4D97-AF65-F5344CB8AC3E}">
        <p14:creationId xmlns:p14="http://schemas.microsoft.com/office/powerpoint/2010/main" val="2802542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18</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137449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19</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661006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2</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266579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20</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HTSM = Humidity Temperature Sensor</a:t>
            </a:r>
          </a:p>
          <a:p>
            <a:endParaRPr lang="en-US" dirty="0"/>
          </a:p>
          <a:p>
            <a:r>
              <a:rPr lang="en-US" dirty="0"/>
              <a:t>The HTSM measures both humidity level and temperature.</a:t>
            </a:r>
          </a:p>
        </p:txBody>
      </p:sp>
    </p:spTree>
    <p:extLst>
      <p:ext uri="{BB962C8B-B14F-4D97-AF65-F5344CB8AC3E}">
        <p14:creationId xmlns:p14="http://schemas.microsoft.com/office/powerpoint/2010/main" val="3280293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21</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Disregard the blue lines in this picture.</a:t>
            </a:r>
          </a:p>
          <a:p>
            <a:endParaRPr lang="en-US" dirty="0"/>
          </a:p>
          <a:p>
            <a:r>
              <a:rPr lang="en-US" dirty="0"/>
              <a:t>1 – Take the User Set Brightness, draw a vertical line on the Thermal Governor chart. We drew it at 90%</a:t>
            </a:r>
          </a:p>
          <a:p>
            <a:r>
              <a:rPr lang="en-US" dirty="0"/>
              <a:t>2 – Take the Humidity, draw a diagonal line on the Thermal Governor chart. </a:t>
            </a:r>
          </a:p>
          <a:p>
            <a:r>
              <a:rPr lang="en-US" dirty="0"/>
              <a:t>3 – Intersect the two lines and that will tell you the ambient temperature limit to achieve your brightness preference with LiteLOC.</a:t>
            </a:r>
          </a:p>
          <a:p>
            <a:endParaRPr lang="en-US" dirty="0"/>
          </a:p>
        </p:txBody>
      </p:sp>
    </p:spTree>
    <p:extLst>
      <p:ext uri="{BB962C8B-B14F-4D97-AF65-F5344CB8AC3E}">
        <p14:creationId xmlns:p14="http://schemas.microsoft.com/office/powerpoint/2010/main" val="3106905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22</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HTSM = Humidity Temperature Sensor</a:t>
            </a:r>
          </a:p>
          <a:p>
            <a:endParaRPr lang="en-US" dirty="0"/>
          </a:p>
          <a:p>
            <a:r>
              <a:rPr lang="en-US" dirty="0"/>
              <a:t>1 – Take the Ambient Temperature, draw a vertical line on the Thermal Governor chart. We drew it at 31C</a:t>
            </a:r>
          </a:p>
          <a:p>
            <a:r>
              <a:rPr lang="en-US" dirty="0"/>
              <a:t>2 – Take the Humidity, draw a diagonal line on the Thermal Governor chart. In this case the line exists between two defined lines (80 % and 90%).</a:t>
            </a:r>
          </a:p>
          <a:p>
            <a:r>
              <a:rPr lang="en-US" dirty="0"/>
              <a:t>3 – Find point where two drawn lines intersect. Then, read the LiteLOC percentage at the point by drawing a horizontal line to the left (Brightness axis).</a:t>
            </a:r>
          </a:p>
          <a:p>
            <a:endParaRPr lang="en-US" dirty="0"/>
          </a:p>
        </p:txBody>
      </p:sp>
    </p:spTree>
    <p:extLst>
      <p:ext uri="{BB962C8B-B14F-4D97-AF65-F5344CB8AC3E}">
        <p14:creationId xmlns:p14="http://schemas.microsoft.com/office/powerpoint/2010/main" val="3779484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BA537269-E448-478E-BE80-F5BB0722D035}" type="slidenum">
              <a:rPr kumimoji="0" lang="en-US" sz="1200" b="0" i="0" u="none" strike="noStrike" kern="1200" cap="none" spc="0" normalizeH="0" baseline="0" noProof="0" smtClean="0">
                <a:ln>
                  <a:noFill/>
                </a:ln>
                <a:solidFill>
                  <a:srgbClr val="000000"/>
                </a:solidFill>
                <a:effectLst/>
                <a:uLnTx/>
                <a:uFillTx/>
                <a:latin typeface="Times" pitchFamily="18" charset="0"/>
                <a:ea typeface="ＭＳ Ｐゴシック" pitchFamily="64" charset="-128"/>
                <a:cs typeface="+mn-cs"/>
              </a:rPr>
              <a:pPr marL="0" marR="0" lvl="0" indent="0" algn="r" defTabSz="93345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srgbClr val="000000"/>
              </a:solidFill>
              <a:effectLst/>
              <a:uLnTx/>
              <a:uFillTx/>
              <a:latin typeface="Times" pitchFamily="18" charset="0"/>
              <a:ea typeface="ＭＳ Ｐゴシック" pitchFamily="64" charset="-128"/>
              <a:cs typeface="+mn-cs"/>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HTSM = Humidity Temperature Sensor</a:t>
            </a:r>
          </a:p>
          <a:p>
            <a:endParaRPr lang="en-US" dirty="0"/>
          </a:p>
          <a:p>
            <a:endParaRPr lang="en-US" dirty="0"/>
          </a:p>
        </p:txBody>
      </p:sp>
    </p:spTree>
    <p:extLst>
      <p:ext uri="{BB962C8B-B14F-4D97-AF65-F5344CB8AC3E}">
        <p14:creationId xmlns:p14="http://schemas.microsoft.com/office/powerpoint/2010/main" val="785185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BA537269-E448-478E-BE80-F5BB0722D035}" type="slidenum">
              <a:rPr kumimoji="0" lang="en-US" sz="1200" b="0" i="0" u="none" strike="noStrike" kern="1200" cap="none" spc="0" normalizeH="0" baseline="0" noProof="0" smtClean="0">
                <a:ln>
                  <a:noFill/>
                </a:ln>
                <a:solidFill>
                  <a:srgbClr val="000000"/>
                </a:solidFill>
                <a:effectLst/>
                <a:uLnTx/>
                <a:uFillTx/>
                <a:latin typeface="Times" pitchFamily="18" charset="0"/>
                <a:ea typeface="ＭＳ Ｐゴシック" pitchFamily="64" charset="-128"/>
                <a:cs typeface="+mn-cs"/>
              </a:rPr>
              <a:pPr marL="0" marR="0" lvl="0" indent="0" algn="r" defTabSz="93345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srgbClr val="000000"/>
              </a:solidFill>
              <a:effectLst/>
              <a:uLnTx/>
              <a:uFillTx/>
              <a:latin typeface="Times" pitchFamily="18" charset="0"/>
              <a:ea typeface="ＭＳ Ｐゴシック" pitchFamily="64" charset="-128"/>
              <a:cs typeface="+mn-cs"/>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HTSM = Humidity Temperature Sensor</a:t>
            </a:r>
          </a:p>
          <a:p>
            <a:endParaRPr lang="en-US" dirty="0"/>
          </a:p>
          <a:p>
            <a:endParaRPr lang="en-US" dirty="0"/>
          </a:p>
        </p:txBody>
      </p:sp>
    </p:spTree>
    <p:extLst>
      <p:ext uri="{BB962C8B-B14F-4D97-AF65-F5344CB8AC3E}">
        <p14:creationId xmlns:p14="http://schemas.microsoft.com/office/powerpoint/2010/main" val="3242847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BA537269-E448-478E-BE80-F5BB0722D035}" type="slidenum">
              <a:rPr kumimoji="0" lang="en-US" sz="1200" b="0" i="0" u="none" strike="noStrike" kern="1200" cap="none" spc="0" normalizeH="0" baseline="0" noProof="0" smtClean="0">
                <a:ln>
                  <a:noFill/>
                </a:ln>
                <a:solidFill>
                  <a:srgbClr val="000000"/>
                </a:solidFill>
                <a:effectLst/>
                <a:uLnTx/>
                <a:uFillTx/>
                <a:latin typeface="Times" pitchFamily="18" charset="0"/>
                <a:ea typeface="ＭＳ Ｐゴシック" pitchFamily="64" charset="-128"/>
                <a:cs typeface="+mn-cs"/>
              </a:rPr>
              <a:pPr marL="0" marR="0" lvl="0" indent="0" algn="r" defTabSz="93345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srgbClr val="000000"/>
              </a:solidFill>
              <a:effectLst/>
              <a:uLnTx/>
              <a:uFillTx/>
              <a:latin typeface="Times" pitchFamily="18" charset="0"/>
              <a:ea typeface="ＭＳ Ｐゴシック" pitchFamily="64" charset="-128"/>
              <a:cs typeface="+mn-cs"/>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HTSM = Humidity Temperature Sensor</a:t>
            </a:r>
          </a:p>
          <a:p>
            <a:endParaRPr lang="en-US" dirty="0"/>
          </a:p>
          <a:p>
            <a:endParaRPr lang="en-US" dirty="0"/>
          </a:p>
        </p:txBody>
      </p:sp>
    </p:spTree>
    <p:extLst>
      <p:ext uri="{BB962C8B-B14F-4D97-AF65-F5344CB8AC3E}">
        <p14:creationId xmlns:p14="http://schemas.microsoft.com/office/powerpoint/2010/main" val="669156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BA537269-E448-478E-BE80-F5BB0722D035}" type="slidenum">
              <a:rPr kumimoji="0" lang="en-US" sz="1200" b="0" i="0" u="none" strike="noStrike" kern="1200" cap="none" spc="0" normalizeH="0" baseline="0" noProof="0" smtClean="0">
                <a:ln>
                  <a:noFill/>
                </a:ln>
                <a:solidFill>
                  <a:srgbClr val="000000"/>
                </a:solidFill>
                <a:effectLst/>
                <a:uLnTx/>
                <a:uFillTx/>
                <a:latin typeface="Times" pitchFamily="18" charset="0"/>
                <a:ea typeface="ＭＳ Ｐゴシック" pitchFamily="64" charset="-128"/>
                <a:cs typeface="+mn-cs"/>
              </a:rPr>
              <a:pPr marL="0" marR="0" lvl="0" indent="0" algn="r" defTabSz="93345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srgbClr val="000000"/>
              </a:solidFill>
              <a:effectLst/>
              <a:uLnTx/>
              <a:uFillTx/>
              <a:latin typeface="Times" pitchFamily="18" charset="0"/>
              <a:ea typeface="ＭＳ Ｐゴシック" pitchFamily="64" charset="-128"/>
              <a:cs typeface="+mn-cs"/>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HTSM = Humidity Temperature Sensor</a:t>
            </a:r>
          </a:p>
          <a:p>
            <a:endParaRPr lang="en-US" dirty="0"/>
          </a:p>
          <a:p>
            <a:endParaRPr lang="en-US" dirty="0"/>
          </a:p>
        </p:txBody>
      </p:sp>
    </p:spTree>
    <p:extLst>
      <p:ext uri="{BB962C8B-B14F-4D97-AF65-F5344CB8AC3E}">
        <p14:creationId xmlns:p14="http://schemas.microsoft.com/office/powerpoint/2010/main" val="2551305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BA537269-E448-478E-BE80-F5BB0722D035}" type="slidenum">
              <a:rPr kumimoji="0" lang="en-US" sz="1200" b="0" i="0" u="none" strike="noStrike" kern="1200" cap="none" spc="0" normalizeH="0" baseline="0" noProof="0" smtClean="0">
                <a:ln>
                  <a:noFill/>
                </a:ln>
                <a:solidFill>
                  <a:srgbClr val="000000"/>
                </a:solidFill>
                <a:effectLst/>
                <a:uLnTx/>
                <a:uFillTx/>
                <a:latin typeface="Times" pitchFamily="18" charset="0"/>
                <a:ea typeface="ＭＳ Ｐゴシック" pitchFamily="64" charset="-128"/>
                <a:cs typeface="+mn-cs"/>
              </a:rPr>
              <a:pPr marL="0" marR="0" lvl="0" indent="0" algn="r" defTabSz="93345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srgbClr val="000000"/>
              </a:solidFill>
              <a:effectLst/>
              <a:uLnTx/>
              <a:uFillTx/>
              <a:latin typeface="Times" pitchFamily="18" charset="0"/>
              <a:ea typeface="ＭＳ Ｐゴシック" pitchFamily="64" charset="-128"/>
              <a:cs typeface="+mn-cs"/>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HTSM = Humidity Temperature Sensor</a:t>
            </a:r>
          </a:p>
          <a:p>
            <a:endParaRPr lang="en-US" dirty="0"/>
          </a:p>
          <a:p>
            <a:endParaRPr lang="en-US" dirty="0"/>
          </a:p>
        </p:txBody>
      </p:sp>
    </p:spTree>
    <p:extLst>
      <p:ext uri="{BB962C8B-B14F-4D97-AF65-F5344CB8AC3E}">
        <p14:creationId xmlns:p14="http://schemas.microsoft.com/office/powerpoint/2010/main" val="1003468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BA537269-E448-478E-BE80-F5BB0722D035}" type="slidenum">
              <a:rPr kumimoji="0" lang="en-US" sz="1200" b="0" i="0" u="none" strike="noStrike" kern="1200" cap="none" spc="0" normalizeH="0" baseline="0" noProof="0" smtClean="0">
                <a:ln>
                  <a:noFill/>
                </a:ln>
                <a:solidFill>
                  <a:srgbClr val="000000"/>
                </a:solidFill>
                <a:effectLst/>
                <a:uLnTx/>
                <a:uFillTx/>
                <a:latin typeface="Times" pitchFamily="18" charset="0"/>
                <a:ea typeface="ＭＳ Ｐゴシック" pitchFamily="64" charset="-128"/>
                <a:cs typeface="+mn-cs"/>
              </a:rPr>
              <a:pPr marL="0" marR="0" lvl="0" indent="0" algn="r" defTabSz="93345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srgbClr val="000000"/>
              </a:solidFill>
              <a:effectLst/>
              <a:uLnTx/>
              <a:uFillTx/>
              <a:latin typeface="Times" pitchFamily="18" charset="0"/>
              <a:ea typeface="ＭＳ Ｐゴシック" pitchFamily="64" charset="-128"/>
              <a:cs typeface="+mn-cs"/>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HTSM = Humidity Temperature Sensor</a:t>
            </a:r>
          </a:p>
          <a:p>
            <a:endParaRPr lang="en-US" dirty="0"/>
          </a:p>
          <a:p>
            <a:endParaRPr lang="en-US" dirty="0"/>
          </a:p>
        </p:txBody>
      </p:sp>
    </p:spTree>
    <p:extLst>
      <p:ext uri="{BB962C8B-B14F-4D97-AF65-F5344CB8AC3E}">
        <p14:creationId xmlns:p14="http://schemas.microsoft.com/office/powerpoint/2010/main" val="3353715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BA537269-E448-478E-BE80-F5BB0722D035}" type="slidenum">
              <a:rPr kumimoji="0" lang="en-US" sz="1200" b="0" i="0" u="none" strike="noStrike" kern="1200" cap="none" spc="0" normalizeH="0" baseline="0" noProof="0" smtClean="0">
                <a:ln>
                  <a:noFill/>
                </a:ln>
                <a:solidFill>
                  <a:srgbClr val="000000"/>
                </a:solidFill>
                <a:effectLst/>
                <a:uLnTx/>
                <a:uFillTx/>
                <a:latin typeface="Times" pitchFamily="18" charset="0"/>
                <a:ea typeface="ＭＳ Ｐゴシック" pitchFamily="64" charset="-128"/>
                <a:cs typeface="+mn-cs"/>
              </a:rPr>
              <a:pPr marL="0" marR="0" lvl="0" indent="0" algn="r" defTabSz="93345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srgbClr val="000000"/>
              </a:solidFill>
              <a:effectLst/>
              <a:uLnTx/>
              <a:uFillTx/>
              <a:latin typeface="Times" pitchFamily="18" charset="0"/>
              <a:ea typeface="ＭＳ Ｐゴシック" pitchFamily="64" charset="-128"/>
              <a:cs typeface="+mn-cs"/>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HTSM = Humidity Temperature Sensor</a:t>
            </a:r>
          </a:p>
          <a:p>
            <a:endParaRPr lang="en-US" dirty="0"/>
          </a:p>
          <a:p>
            <a:endParaRPr lang="en-US" dirty="0"/>
          </a:p>
        </p:txBody>
      </p:sp>
    </p:spTree>
    <p:extLst>
      <p:ext uri="{BB962C8B-B14F-4D97-AF65-F5344CB8AC3E}">
        <p14:creationId xmlns:p14="http://schemas.microsoft.com/office/powerpoint/2010/main" val="249327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3</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b="1" dirty="0"/>
              <a:t>Note: </a:t>
            </a:r>
            <a:r>
              <a:rPr lang="en-US" dirty="0"/>
              <a:t>The LOS to Sensor Calibration is always different when looking at one projector compared to another.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Note: </a:t>
            </a:r>
            <a:r>
              <a:rPr lang="en-US" b="0" dirty="0"/>
              <a:t>The Sensor to Screen Calibration </a:t>
            </a:r>
            <a:r>
              <a:rPr lang="en-US" dirty="0"/>
              <a:t>is always different when looking at one projector compared to another.</a:t>
            </a:r>
          </a:p>
          <a:p>
            <a:endParaRPr lang="en-US" b="1" dirty="0"/>
          </a:p>
          <a:p>
            <a:r>
              <a:rPr lang="en-US" b="0" dirty="0"/>
              <a:t>If we have an issue with either type of Calibration, it will be reported on the UI under “Status” -&gt; “Laser”</a:t>
            </a:r>
          </a:p>
          <a:p>
            <a:endParaRPr lang="en-US" b="0" dirty="0"/>
          </a:p>
          <a:p>
            <a:r>
              <a:rPr lang="en-US" b="0" dirty="0"/>
              <a:t>CX = </a:t>
            </a:r>
            <a:r>
              <a:rPr lang="en-US" b="0" dirty="0" err="1"/>
              <a:t>Csense</a:t>
            </a:r>
            <a:r>
              <a:rPr lang="en-US" b="0" dirty="0"/>
              <a:t> X</a:t>
            </a:r>
          </a:p>
          <a:p>
            <a:r>
              <a:rPr lang="en-US" b="0" dirty="0"/>
              <a:t>CY = </a:t>
            </a:r>
            <a:r>
              <a:rPr lang="en-US" b="0" dirty="0" err="1"/>
              <a:t>Csense</a:t>
            </a:r>
            <a:r>
              <a:rPr lang="en-US" b="0" dirty="0"/>
              <a:t> Y </a:t>
            </a:r>
          </a:p>
          <a:p>
            <a:r>
              <a:rPr lang="en-US" b="0" dirty="0"/>
              <a:t>CZ = </a:t>
            </a:r>
            <a:r>
              <a:rPr lang="en-US" b="0" dirty="0" err="1"/>
              <a:t>Csense</a:t>
            </a:r>
            <a:r>
              <a:rPr lang="en-US" b="0" dirty="0"/>
              <a:t> Z</a:t>
            </a:r>
          </a:p>
        </p:txBody>
      </p:sp>
    </p:spTree>
    <p:extLst>
      <p:ext uri="{BB962C8B-B14F-4D97-AF65-F5344CB8AC3E}">
        <p14:creationId xmlns:p14="http://schemas.microsoft.com/office/powerpoint/2010/main" val="36462366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BA537269-E448-478E-BE80-F5BB0722D035}" type="slidenum">
              <a:rPr kumimoji="0" lang="en-US" sz="1200" b="0" i="0" u="none" strike="noStrike" kern="1200" cap="none" spc="0" normalizeH="0" baseline="0" noProof="0" smtClean="0">
                <a:ln>
                  <a:noFill/>
                </a:ln>
                <a:solidFill>
                  <a:srgbClr val="000000"/>
                </a:solidFill>
                <a:effectLst/>
                <a:uLnTx/>
                <a:uFillTx/>
                <a:latin typeface="Times" pitchFamily="18" charset="0"/>
                <a:ea typeface="ＭＳ Ｐゴシック" pitchFamily="64" charset="-128"/>
                <a:cs typeface="+mn-cs"/>
              </a:rPr>
              <a:pPr marL="0" marR="0" lvl="0" indent="0" algn="r" defTabSz="93345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srgbClr val="000000"/>
              </a:solidFill>
              <a:effectLst/>
              <a:uLnTx/>
              <a:uFillTx/>
              <a:latin typeface="Times" pitchFamily="18" charset="0"/>
              <a:ea typeface="ＭＳ Ｐゴシック" pitchFamily="64" charset="-128"/>
              <a:cs typeface="+mn-cs"/>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760231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Survey’s should</a:t>
            </a:r>
            <a:r>
              <a:rPr lang="en-US" baseline="0" dirty="0"/>
              <a:t> be completed on the final day of training.</a:t>
            </a:r>
            <a:endParaRPr lang="en-US" dirty="0"/>
          </a:p>
        </p:txBody>
      </p:sp>
      <p:sp>
        <p:nvSpPr>
          <p:cNvPr id="4" name="Slide Number Placeholder 3"/>
          <p:cNvSpPr>
            <a:spLocks noGrp="1"/>
          </p:cNvSpPr>
          <p:nvPr>
            <p:ph type="sldNum" sz="quarter" idx="10"/>
          </p:nvPr>
        </p:nvSpPr>
        <p:spPr/>
        <p:txBody>
          <a:bodyPr/>
          <a:lstStyle/>
          <a:p>
            <a:fld id="{8651C3F4-0231-4BF3-B92C-EC158BD06D98}" type="slidenum">
              <a:rPr lang="en-US" smtClean="0"/>
              <a:pPr/>
              <a:t>31</a:t>
            </a:fld>
            <a:endParaRPr lang="en-US" dirty="0"/>
          </a:p>
        </p:txBody>
      </p:sp>
    </p:spTree>
    <p:extLst>
      <p:ext uri="{BB962C8B-B14F-4D97-AF65-F5344CB8AC3E}">
        <p14:creationId xmlns:p14="http://schemas.microsoft.com/office/powerpoint/2010/main" val="285551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a:t>
            </a:r>
          </a:p>
          <a:p>
            <a:endParaRPr lang="en-US" dirty="0"/>
          </a:p>
          <a:p>
            <a:r>
              <a:rPr lang="en-US" dirty="0"/>
              <a:t>CSB = Color Sensor Board</a:t>
            </a:r>
          </a:p>
          <a:p>
            <a:r>
              <a:rPr lang="en-US" dirty="0"/>
              <a:t>LOS = Laser Optical Subsystem</a:t>
            </a:r>
          </a:p>
          <a:p>
            <a:endParaRPr lang="en-US" dirty="0"/>
          </a:p>
          <a:p>
            <a:r>
              <a:rPr lang="en-US" dirty="0"/>
              <a:t>Note: We perform a factory “Sensor to Screen Calibration” for every projector. Although it’s done at the factory, it can be redone at a new installation (good practice).</a:t>
            </a:r>
          </a:p>
        </p:txBody>
      </p:sp>
      <p:sp>
        <p:nvSpPr>
          <p:cNvPr id="4" name="Slide Number Placeholder 3"/>
          <p:cNvSpPr>
            <a:spLocks noGrp="1"/>
          </p:cNvSpPr>
          <p:nvPr>
            <p:ph type="sldNum" sz="quarter" idx="5"/>
          </p:nvPr>
        </p:nvSpPr>
        <p:spPr/>
        <p:txBody>
          <a:bodyPr/>
          <a:lstStyle/>
          <a:p>
            <a:pPr>
              <a:defRPr/>
            </a:pPr>
            <a:fld id="{62E587F9-032A-49BA-B6AB-257134E97885}" type="slidenum">
              <a:rPr lang="en-US" smtClean="0"/>
              <a:pPr>
                <a:defRPr/>
              </a:pPr>
              <a:t>4</a:t>
            </a:fld>
            <a:endParaRPr lang="en-US" dirty="0"/>
          </a:p>
        </p:txBody>
      </p:sp>
    </p:spTree>
    <p:extLst>
      <p:ext uri="{BB962C8B-B14F-4D97-AF65-F5344CB8AC3E}">
        <p14:creationId xmlns:p14="http://schemas.microsoft.com/office/powerpoint/2010/main" val="150514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5</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6537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6</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Here we can see the LOS to Sensor Calibration process.</a:t>
            </a:r>
          </a:p>
        </p:txBody>
      </p:sp>
    </p:spTree>
    <p:extLst>
      <p:ext uri="{BB962C8B-B14F-4D97-AF65-F5344CB8AC3E}">
        <p14:creationId xmlns:p14="http://schemas.microsoft.com/office/powerpoint/2010/main" val="1776828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7</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Note: After performing a “Sensor to Screen Calibration” is complete we should be doing a “LOS to Sensor Calibration”.</a:t>
            </a:r>
          </a:p>
          <a:p>
            <a:endParaRPr lang="en-US" dirty="0"/>
          </a:p>
          <a:p>
            <a:r>
              <a:rPr lang="en-US" dirty="0"/>
              <a:t>; INVL 1 – Invalidate the Sensor to Screen Calibration. First command deletes field calibration, second one deletes the factory location.</a:t>
            </a:r>
          </a:p>
          <a:p>
            <a:r>
              <a:rPr lang="en-US" dirty="0"/>
              <a:t>; INVL 2 – Invalidates the LOS to Sensor Calibration. Then we set the factory calibration data to the projector. First command deletes field calibration, second one deletes the factory location.</a:t>
            </a:r>
          </a:p>
          <a:p>
            <a:endParaRPr lang="en-US" dirty="0"/>
          </a:p>
          <a:p>
            <a:r>
              <a:rPr lang="en-US" dirty="0"/>
              <a:t>----------------------------------------------------------------------------------------------------------------</a:t>
            </a:r>
          </a:p>
          <a:p>
            <a:endParaRPr lang="en-US" dirty="0"/>
          </a:p>
          <a:p>
            <a:r>
              <a:rPr lang="en-US" dirty="0"/>
              <a:t>Therefore: If replacing an IOS, we need to send those 4 commands:</a:t>
            </a:r>
          </a:p>
          <a:p>
            <a:r>
              <a:rPr lang="en-US" dirty="0"/>
              <a:t>	; For Cinema Applications, we don’t need to turn on the LOS at all. We can simply send the 4 commands during standby.</a:t>
            </a:r>
          </a:p>
          <a:p>
            <a:r>
              <a:rPr lang="en-US" dirty="0"/>
              <a:t>	; For Enterprise Applications, we need to turn on the LOS (laser light) and then send these commands.</a:t>
            </a:r>
          </a:p>
          <a:p>
            <a:endParaRPr lang="en-US" dirty="0"/>
          </a:p>
          <a:p>
            <a:r>
              <a:rPr lang="en-US" dirty="0"/>
              <a:t>After successfully sending the 4 commands, we must next perform “Sensor to Screen Calibration”.</a:t>
            </a:r>
          </a:p>
          <a:p>
            <a:endParaRPr lang="en-US" dirty="0"/>
          </a:p>
          <a:p>
            <a:r>
              <a:rPr lang="en-US" dirty="0"/>
              <a:t>After “Sensor to Screen Calibration” is successfully complete, the projector will automatically perform “LOS to Sensor Calibration”.</a:t>
            </a:r>
          </a:p>
        </p:txBody>
      </p:sp>
    </p:spTree>
    <p:extLst>
      <p:ext uri="{BB962C8B-B14F-4D97-AF65-F5344CB8AC3E}">
        <p14:creationId xmlns:p14="http://schemas.microsoft.com/office/powerpoint/2010/main" val="3840041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8</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Note: After performing a “Sensor to Screen Calibration” is complete we should be doing a “LOS to Sensor Calibration”.</a:t>
            </a:r>
          </a:p>
          <a:p>
            <a:endParaRPr lang="en-US" dirty="0"/>
          </a:p>
          <a:p>
            <a:r>
              <a:rPr lang="en-US" dirty="0"/>
              <a:t>; INVL 1 – Invalidate the Sensor to Screen Calibration. First command deletes field calibration, second one deletes the factory location.</a:t>
            </a:r>
          </a:p>
          <a:p>
            <a:r>
              <a:rPr lang="en-US" dirty="0"/>
              <a:t>; INVL 2 – Invalidates the LOS to Sensor Calibration. Then we set the factory calibration data to the projector. First command deletes field calibration, second one deletes the factory location.</a:t>
            </a:r>
          </a:p>
          <a:p>
            <a:endParaRPr lang="en-US" dirty="0"/>
          </a:p>
          <a:p>
            <a:r>
              <a:rPr lang="en-US" dirty="0"/>
              <a:t>----------------------------------------------------------------------------------------------------------------</a:t>
            </a:r>
          </a:p>
          <a:p>
            <a:endParaRPr lang="en-US" dirty="0"/>
          </a:p>
          <a:p>
            <a:r>
              <a:rPr lang="en-US" dirty="0"/>
              <a:t>Therefore: If replacing an IOS, we need to send those 4 commands:</a:t>
            </a:r>
          </a:p>
          <a:p>
            <a:r>
              <a:rPr lang="en-US" dirty="0"/>
              <a:t>	; For Cinema Applications, we don’t need to turn on the LOS at all. We can simply send the 4 commands during standby.</a:t>
            </a:r>
          </a:p>
          <a:p>
            <a:r>
              <a:rPr lang="en-US" dirty="0"/>
              <a:t>	; For Enterprise Applications, we need to turn on the LOS (laser light) and then send these commands.</a:t>
            </a:r>
          </a:p>
          <a:p>
            <a:endParaRPr lang="en-US" dirty="0"/>
          </a:p>
          <a:p>
            <a:r>
              <a:rPr lang="en-US" dirty="0"/>
              <a:t>After successfully sending the 4 commands, we must next perform “Sensor to Screen Calibration”.</a:t>
            </a:r>
          </a:p>
          <a:p>
            <a:endParaRPr lang="en-US" dirty="0"/>
          </a:p>
          <a:p>
            <a:r>
              <a:rPr lang="en-US" dirty="0"/>
              <a:t>After “Sensor to Screen Calibration” is successfully complete, the projector will automatically perform “LOS to Sensor Calibration”.</a:t>
            </a:r>
          </a:p>
        </p:txBody>
      </p:sp>
    </p:spTree>
    <p:extLst>
      <p:ext uri="{BB962C8B-B14F-4D97-AF65-F5344CB8AC3E}">
        <p14:creationId xmlns:p14="http://schemas.microsoft.com/office/powerpoint/2010/main" val="4246029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A537269-E448-478E-BE80-F5BB0722D035}" type="slidenum">
              <a:rPr lang="en-US" smtClean="0">
                <a:ea typeface="ＭＳ Ｐゴシック" pitchFamily="64" charset="-128"/>
              </a:rPr>
              <a:pPr/>
              <a:t>9</a:t>
            </a:fld>
            <a:endParaRPr lang="en-US" dirty="0">
              <a:ea typeface="ＭＳ Ｐゴシック" pitchFamily="64" charset="-128"/>
            </a:endParaRPr>
          </a:p>
        </p:txBody>
      </p:sp>
      <p:sp>
        <p:nvSpPr>
          <p:cNvPr id="50179" name="Rectangle 2"/>
          <p:cNvSpPr>
            <a:spLocks noGrp="1" noRot="1" noChangeAspect="1" noChangeArrowheads="1" noTextEdit="1"/>
          </p:cNvSpPr>
          <p:nvPr>
            <p:ph type="sldImg"/>
          </p:nvPr>
        </p:nvSpPr>
        <p:spPr>
          <a:xfrm>
            <a:off x="427038" y="693738"/>
            <a:ext cx="6153150" cy="3462337"/>
          </a:xfrm>
          <a:ln/>
        </p:spPr>
      </p:sp>
      <p:sp>
        <p:nvSpPr>
          <p:cNvPr id="50180" name="Rectangle 3"/>
          <p:cNvSpPr>
            <a:spLocks noGrp="1" noChangeArrowheads="1"/>
          </p:cNvSpPr>
          <p:nvPr>
            <p:ph type="body" idx="1"/>
          </p:nvPr>
        </p:nvSpPr>
        <p:spPr>
          <a:noFill/>
          <a:ln/>
        </p:spPr>
        <p:txBody>
          <a:bodyPr/>
          <a:lstStyle/>
          <a:p>
            <a:r>
              <a:rPr lang="en-US" dirty="0"/>
              <a:t>Note: After performing a “Sensor to Screen Calibration” is complete we should be doing a “LOS to Sensor Calibration”.</a:t>
            </a:r>
          </a:p>
          <a:p>
            <a:endParaRPr lang="en-US" dirty="0"/>
          </a:p>
          <a:p>
            <a:r>
              <a:rPr lang="en-US" dirty="0"/>
              <a:t>; INVL 1 – Invalidate the Sensor to Screen Calibration. First command deletes field calibration, second one deletes the factory location.</a:t>
            </a:r>
          </a:p>
          <a:p>
            <a:r>
              <a:rPr lang="en-US" dirty="0"/>
              <a:t>; INVL 2 – Invalidates the LOS to Sensor Calibration. Then we set the factory calibration data to the projector. First command deletes field calibration, second one deletes the factory location.</a:t>
            </a:r>
          </a:p>
          <a:p>
            <a:endParaRPr lang="en-US" dirty="0"/>
          </a:p>
          <a:p>
            <a:r>
              <a:rPr lang="en-US" dirty="0"/>
              <a:t>----------------------------------------------------------------------------------------------------------------</a:t>
            </a:r>
          </a:p>
          <a:p>
            <a:endParaRPr lang="en-US" dirty="0"/>
          </a:p>
          <a:p>
            <a:r>
              <a:rPr lang="en-US" dirty="0"/>
              <a:t>Therefore: If replacing an IOS, we need to send those 4 commands:</a:t>
            </a:r>
          </a:p>
          <a:p>
            <a:r>
              <a:rPr lang="en-US" dirty="0"/>
              <a:t>	; For Cinema Applications, we don’t need to turn on the LOS at all. We can simply send the 4 commands during standby.</a:t>
            </a:r>
          </a:p>
          <a:p>
            <a:r>
              <a:rPr lang="en-US" dirty="0"/>
              <a:t>	; For Enterprise Applications, we need to turn on the LOS (laser light) and then send these commands.</a:t>
            </a:r>
          </a:p>
          <a:p>
            <a:endParaRPr lang="en-US" dirty="0"/>
          </a:p>
          <a:p>
            <a:r>
              <a:rPr lang="en-US" dirty="0"/>
              <a:t>After successfully sending the 4 commands, we must next perform “Sensor to Screen Calibration”.</a:t>
            </a:r>
          </a:p>
          <a:p>
            <a:endParaRPr lang="en-US" dirty="0"/>
          </a:p>
          <a:p>
            <a:r>
              <a:rPr lang="en-US" dirty="0"/>
              <a:t>After “Sensor to Screen Calibration” is successfully complete, the projector will automatically perform “LOS to Sensor Calibration”.</a:t>
            </a:r>
          </a:p>
        </p:txBody>
      </p:sp>
    </p:spTree>
    <p:extLst>
      <p:ext uri="{BB962C8B-B14F-4D97-AF65-F5344CB8AC3E}">
        <p14:creationId xmlns:p14="http://schemas.microsoft.com/office/powerpoint/2010/main" val="3433031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11"/>
          <p:cNvSpPr>
            <a:spLocks noChangeArrowheads="1"/>
          </p:cNvSpPr>
          <p:nvPr userDrawn="1"/>
        </p:nvSpPr>
        <p:spPr bwMode="auto">
          <a:xfrm>
            <a:off x="0" y="0"/>
            <a:ext cx="9144000" cy="5143500"/>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1431556" name="Rectangle 4"/>
          <p:cNvSpPr>
            <a:spLocks noGrp="1" noChangeArrowheads="1"/>
          </p:cNvSpPr>
          <p:nvPr>
            <p:ph type="ctrTitle"/>
          </p:nvPr>
        </p:nvSpPr>
        <p:spPr>
          <a:xfrm>
            <a:off x="570401" y="-9914"/>
            <a:ext cx="8580474" cy="476250"/>
          </a:xfrm>
          <a:solidFill>
            <a:srgbClr val="2A6EBB"/>
          </a:solidFill>
          <a:ln>
            <a:noFill/>
          </a:ln>
        </p:spPr>
        <p:txBody>
          <a:bodyPr/>
          <a:lstStyle>
            <a:lvl1pPr>
              <a:defRPr>
                <a:solidFill>
                  <a:schemeClr val="tx1"/>
                </a:solidFill>
                <a:latin typeface="Calibri" pitchFamily="34" charset="0"/>
                <a:cs typeface="Calibri" pitchFamily="34" charset="0"/>
              </a:defRPr>
            </a:lvl1pPr>
          </a:lstStyle>
          <a:p>
            <a:r>
              <a:rPr lang="en-US"/>
              <a:t>Click to edit Master title style</a:t>
            </a:r>
            <a:endParaRPr lang="en-US" dirty="0"/>
          </a:p>
        </p:txBody>
      </p:sp>
      <p:sp>
        <p:nvSpPr>
          <p:cNvPr id="1431557" name="Rectangle 5"/>
          <p:cNvSpPr>
            <a:spLocks noGrp="1" noChangeArrowheads="1"/>
          </p:cNvSpPr>
          <p:nvPr>
            <p:ph type="subTitle" idx="1"/>
          </p:nvPr>
        </p:nvSpPr>
        <p:spPr>
          <a:xfrm>
            <a:off x="202018" y="3303000"/>
            <a:ext cx="7772400" cy="1314450"/>
          </a:xfrm>
        </p:spPr>
        <p:txBody>
          <a:bodyPr anchor="ctr"/>
          <a:lstStyle>
            <a:lvl1pPr marL="0" indent="0">
              <a:buFontTx/>
              <a:buNone/>
              <a:defRPr>
                <a:solidFill>
                  <a:schemeClr val="bg1"/>
                </a:solidFill>
              </a:defRPr>
            </a:lvl1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256769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83058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0530" y="812800"/>
            <a:ext cx="2170113" cy="3687366"/>
          </a:xfrm>
        </p:spPr>
        <p:txBody>
          <a:bodyPr vert="eaVert"/>
          <a:lstStyle>
            <a:lvl1pPr>
              <a:defRPr>
                <a:solidFill>
                  <a:schemeClr val="bg1"/>
                </a:solidFill>
              </a:defRPr>
            </a:lvl1pPr>
          </a:lstStyle>
          <a:p>
            <a:r>
              <a:rPr lang="en-US"/>
              <a:t>Click to edit Master title style</a:t>
            </a:r>
            <a:endParaRPr lang="en-CA"/>
          </a:p>
        </p:txBody>
      </p:sp>
      <p:sp>
        <p:nvSpPr>
          <p:cNvPr id="3" name="Vertical Text Placeholder 2"/>
          <p:cNvSpPr>
            <a:spLocks noGrp="1"/>
          </p:cNvSpPr>
          <p:nvPr>
            <p:ph type="body" orient="vert" idx="1"/>
          </p:nvPr>
        </p:nvSpPr>
        <p:spPr>
          <a:xfrm>
            <a:off x="227013" y="825501"/>
            <a:ext cx="6361112" cy="3681016"/>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25766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32625" cy="459581"/>
          </a:xfrm>
        </p:spPr>
        <p:txBody>
          <a:bodyPr/>
          <a:lstStyle/>
          <a:p>
            <a:r>
              <a:rPr lang="en-US"/>
              <a:t>Click to edit Master title style</a:t>
            </a:r>
            <a:endParaRPr lang="en-CA"/>
          </a:p>
        </p:txBody>
      </p:sp>
      <p:sp>
        <p:nvSpPr>
          <p:cNvPr id="3" name="Table Placeholder 2"/>
          <p:cNvSpPr>
            <a:spLocks noGrp="1"/>
          </p:cNvSpPr>
          <p:nvPr>
            <p:ph type="tbl" idx="1"/>
          </p:nvPr>
        </p:nvSpPr>
        <p:spPr>
          <a:xfrm>
            <a:off x="227013" y="733427"/>
            <a:ext cx="8683625" cy="3773091"/>
          </a:xfrm>
        </p:spPr>
        <p:txBody>
          <a:bodyPr/>
          <a:lstStyle>
            <a:lvl1pPr>
              <a:defRPr>
                <a:solidFill>
                  <a:schemeClr val="bg1"/>
                </a:solidFill>
              </a:defRPr>
            </a:lvl1pPr>
          </a:lstStyle>
          <a:p>
            <a:pPr lvl="0"/>
            <a:r>
              <a:rPr lang="en-US" noProof="0" dirty="0"/>
              <a:t>Click icon to add table</a:t>
            </a:r>
            <a:endParaRPr lang="en-CA" noProof="0" dirty="0"/>
          </a:p>
        </p:txBody>
      </p:sp>
    </p:spTree>
    <p:custDataLst>
      <p:tags r:id="rId1"/>
    </p:custDataLst>
    <p:extLst>
      <p:ext uri="{BB962C8B-B14F-4D97-AF65-F5344CB8AC3E}">
        <p14:creationId xmlns:p14="http://schemas.microsoft.com/office/powerpoint/2010/main" val="2866900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66492" cy="459581"/>
          </a:xfrm>
        </p:spPr>
        <p:txBody>
          <a:bodyPr/>
          <a:lstStyle/>
          <a:p>
            <a:r>
              <a:rPr lang="en-US"/>
              <a:t>Click to edit Master title style</a:t>
            </a:r>
            <a:endParaRPr lang="en-CA"/>
          </a:p>
        </p:txBody>
      </p:sp>
      <p:sp>
        <p:nvSpPr>
          <p:cNvPr id="3" name="Text Placeholder 2"/>
          <p:cNvSpPr>
            <a:spLocks noGrp="1"/>
          </p:cNvSpPr>
          <p:nvPr>
            <p:ph type="body" sz="half" idx="1"/>
          </p:nvPr>
        </p:nvSpPr>
        <p:spPr>
          <a:xfrm>
            <a:off x="227013" y="733427"/>
            <a:ext cx="4265612"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Content Placeholder 3"/>
          <p:cNvSpPr>
            <a:spLocks noGrp="1"/>
          </p:cNvSpPr>
          <p:nvPr>
            <p:ph sz="half" idx="2"/>
          </p:nvPr>
        </p:nvSpPr>
        <p:spPr>
          <a:xfrm>
            <a:off x="4645030" y="733427"/>
            <a:ext cx="4265613"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2783902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11"/>
          <p:cNvSpPr>
            <a:spLocks noChangeArrowheads="1"/>
          </p:cNvSpPr>
          <p:nvPr userDrawn="1"/>
        </p:nvSpPr>
        <p:spPr bwMode="auto">
          <a:xfrm>
            <a:off x="0" y="0"/>
            <a:ext cx="9144000" cy="5143500"/>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1431556" name="Rectangle 4"/>
          <p:cNvSpPr>
            <a:spLocks noGrp="1" noChangeArrowheads="1"/>
          </p:cNvSpPr>
          <p:nvPr>
            <p:ph type="ctrTitle"/>
          </p:nvPr>
        </p:nvSpPr>
        <p:spPr>
          <a:xfrm>
            <a:off x="570401" y="-9914"/>
            <a:ext cx="8580474" cy="476250"/>
          </a:xfrm>
          <a:solidFill>
            <a:srgbClr val="2A6EBB"/>
          </a:solidFill>
          <a:ln>
            <a:noFill/>
          </a:ln>
        </p:spPr>
        <p:txBody>
          <a:bodyPr/>
          <a:lstStyle>
            <a:lvl1pPr>
              <a:defRPr>
                <a:solidFill>
                  <a:schemeClr val="tx1"/>
                </a:solidFill>
                <a:latin typeface="Calibri" pitchFamily="34" charset="0"/>
                <a:cs typeface="Calibri" pitchFamily="34" charset="0"/>
              </a:defRPr>
            </a:lvl1pPr>
          </a:lstStyle>
          <a:p>
            <a:r>
              <a:rPr lang="en-US"/>
              <a:t>Click to edit Master title style</a:t>
            </a:r>
            <a:endParaRPr lang="en-US" dirty="0"/>
          </a:p>
        </p:txBody>
      </p:sp>
      <p:sp>
        <p:nvSpPr>
          <p:cNvPr id="1431557" name="Rectangle 5"/>
          <p:cNvSpPr>
            <a:spLocks noGrp="1" noChangeArrowheads="1"/>
          </p:cNvSpPr>
          <p:nvPr>
            <p:ph type="subTitle" idx="1"/>
          </p:nvPr>
        </p:nvSpPr>
        <p:spPr>
          <a:xfrm>
            <a:off x="202018" y="3303000"/>
            <a:ext cx="7772400" cy="1314450"/>
          </a:xfrm>
        </p:spPr>
        <p:txBody>
          <a:bodyPr anchor="ctr"/>
          <a:lstStyle>
            <a:lvl1pPr marL="0" indent="0">
              <a:buFontTx/>
              <a:buNone/>
              <a:defRPr>
                <a:solidFill>
                  <a:schemeClr val="bg1"/>
                </a:solidFill>
              </a:defRPr>
            </a:lvl1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123157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custDataLst>
      <p:tags r:id="rId1"/>
    </p:custDataLst>
    <p:extLst>
      <p:ext uri="{BB962C8B-B14F-4D97-AF65-F5344CB8AC3E}">
        <p14:creationId xmlns:p14="http://schemas.microsoft.com/office/powerpoint/2010/main" val="338308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803" y="1"/>
            <a:ext cx="8577072" cy="485775"/>
          </a:xfrm>
          <a:ln>
            <a:noFill/>
          </a:ln>
        </p:spPr>
        <p:txBody>
          <a:bodyPr anchor="t"/>
          <a:lstStyle>
            <a:lvl1pPr algn="l">
              <a:defRPr sz="2800" b="1" cap="all">
                <a:solidFill>
                  <a:schemeClr val="tx1"/>
                </a:solidFill>
              </a:defRPr>
            </a:lvl1pPr>
          </a:lstStyle>
          <a:p>
            <a:r>
              <a:rPr lang="en-US"/>
              <a:t>Click to edit Master title style</a:t>
            </a:r>
            <a:endParaRPr lang="en-CA"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ustDataLst>
      <p:tags r:id="rId1"/>
    </p:custDataLst>
    <p:extLst>
      <p:ext uri="{BB962C8B-B14F-4D97-AF65-F5344CB8AC3E}">
        <p14:creationId xmlns:p14="http://schemas.microsoft.com/office/powerpoint/2010/main" val="2212643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sz="half" idx="1"/>
          </p:nvPr>
        </p:nvSpPr>
        <p:spPr>
          <a:xfrm>
            <a:off x="227013" y="733427"/>
            <a:ext cx="4265612"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5030" y="733427"/>
            <a:ext cx="4265613"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2142677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3803" y="2"/>
            <a:ext cx="8577072" cy="486171"/>
          </a:xfrm>
          <a:ln>
            <a:noFill/>
          </a:ln>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391364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1333508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custDataLst>
      <p:tags r:id="rId1"/>
    </p:custDataLst>
    <p:extLst>
      <p:ext uri="{BB962C8B-B14F-4D97-AF65-F5344CB8AC3E}">
        <p14:creationId xmlns:p14="http://schemas.microsoft.com/office/powerpoint/2010/main" val="439799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p:cNvSpPr>
            <a:spLocks noGrp="1"/>
          </p:cNvSpPr>
          <p:nvPr>
            <p:ph type="title"/>
          </p:nvPr>
        </p:nvSpPr>
        <p:spPr>
          <a:ln>
            <a:noFill/>
          </a:ln>
        </p:spPr>
        <p:txBody>
          <a:bodyPr/>
          <a:lstStyle/>
          <a:p>
            <a:r>
              <a:rPr lang="en-US"/>
              <a:t>Click to edit Master title style</a:t>
            </a:r>
          </a:p>
        </p:txBody>
      </p:sp>
    </p:spTree>
    <p:custDataLst>
      <p:tags r:id="rId1"/>
    </p:custDataLst>
    <p:extLst>
      <p:ext uri="{BB962C8B-B14F-4D97-AF65-F5344CB8AC3E}">
        <p14:creationId xmlns:p14="http://schemas.microsoft.com/office/powerpoint/2010/main" val="299375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87402"/>
            <a:ext cx="3008313" cy="749300"/>
          </a:xfrm>
        </p:spPr>
        <p:txBody>
          <a:bodyPr anchor="b"/>
          <a:lstStyle>
            <a:lvl1pPr algn="l">
              <a:defRPr sz="2000" b="1">
                <a:solidFill>
                  <a:schemeClr val="bg1"/>
                </a:solidFill>
              </a:defRPr>
            </a:lvl1pPr>
          </a:lstStyle>
          <a:p>
            <a:r>
              <a:rPr lang="en-US"/>
              <a:t>Click to edit Master title style</a:t>
            </a:r>
            <a:endParaRPr lang="en-CA" dirty="0"/>
          </a:p>
        </p:txBody>
      </p:sp>
      <p:sp>
        <p:nvSpPr>
          <p:cNvPr id="3" name="Content Placeholder 2"/>
          <p:cNvSpPr>
            <a:spLocks noGrp="1"/>
          </p:cNvSpPr>
          <p:nvPr>
            <p:ph idx="1"/>
          </p:nvPr>
        </p:nvSpPr>
        <p:spPr>
          <a:xfrm>
            <a:off x="3575050" y="793752"/>
            <a:ext cx="5111750" cy="3699857"/>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Text Placeholder 3"/>
          <p:cNvSpPr>
            <a:spLocks noGrp="1"/>
          </p:cNvSpPr>
          <p:nvPr>
            <p:ph type="body" sz="half" idx="2"/>
          </p:nvPr>
        </p:nvSpPr>
        <p:spPr>
          <a:xfrm>
            <a:off x="457202" y="1543053"/>
            <a:ext cx="3008313" cy="29465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1581480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solidFill>
                  <a:schemeClr val="bg1"/>
                </a:solidFill>
              </a:defRPr>
            </a:lvl1pPr>
          </a:lstStyle>
          <a:p>
            <a:r>
              <a:rPr lang="en-US"/>
              <a:t>Click to edit Master title style</a:t>
            </a:r>
            <a:endParaRPr lang="en-CA"/>
          </a:p>
        </p:txBody>
      </p:sp>
      <p:sp>
        <p:nvSpPr>
          <p:cNvPr id="3" name="Picture Placeholder 2"/>
          <p:cNvSpPr>
            <a:spLocks noGrp="1"/>
          </p:cNvSpPr>
          <p:nvPr>
            <p:ph type="pic" idx="1"/>
          </p:nvPr>
        </p:nvSpPr>
        <p:spPr>
          <a:xfrm>
            <a:off x="1792288" y="819152"/>
            <a:ext cx="5486400" cy="2726531"/>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CA" noProof="0"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2824468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776717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0530" y="812800"/>
            <a:ext cx="2170113" cy="3687366"/>
          </a:xfrm>
        </p:spPr>
        <p:txBody>
          <a:bodyPr vert="eaVert"/>
          <a:lstStyle>
            <a:lvl1pPr>
              <a:defRPr>
                <a:solidFill>
                  <a:schemeClr val="bg1"/>
                </a:solidFill>
              </a:defRPr>
            </a:lvl1pPr>
          </a:lstStyle>
          <a:p>
            <a:r>
              <a:rPr lang="en-US"/>
              <a:t>Click to edit Master title style</a:t>
            </a:r>
            <a:endParaRPr lang="en-CA"/>
          </a:p>
        </p:txBody>
      </p:sp>
      <p:sp>
        <p:nvSpPr>
          <p:cNvPr id="3" name="Vertical Text Placeholder 2"/>
          <p:cNvSpPr>
            <a:spLocks noGrp="1"/>
          </p:cNvSpPr>
          <p:nvPr>
            <p:ph type="body" orient="vert" idx="1"/>
          </p:nvPr>
        </p:nvSpPr>
        <p:spPr>
          <a:xfrm>
            <a:off x="227013" y="825501"/>
            <a:ext cx="6361112" cy="3681016"/>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457727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32625" cy="459581"/>
          </a:xfrm>
        </p:spPr>
        <p:txBody>
          <a:bodyPr/>
          <a:lstStyle/>
          <a:p>
            <a:r>
              <a:rPr lang="en-US"/>
              <a:t>Click to edit Master title style</a:t>
            </a:r>
            <a:endParaRPr lang="en-CA"/>
          </a:p>
        </p:txBody>
      </p:sp>
      <p:sp>
        <p:nvSpPr>
          <p:cNvPr id="3" name="Table Placeholder 2"/>
          <p:cNvSpPr>
            <a:spLocks noGrp="1"/>
          </p:cNvSpPr>
          <p:nvPr>
            <p:ph type="tbl" idx="1"/>
          </p:nvPr>
        </p:nvSpPr>
        <p:spPr>
          <a:xfrm>
            <a:off x="227013" y="733427"/>
            <a:ext cx="8683625" cy="3773091"/>
          </a:xfrm>
        </p:spPr>
        <p:txBody>
          <a:bodyPr/>
          <a:lstStyle>
            <a:lvl1pPr>
              <a:defRPr>
                <a:solidFill>
                  <a:schemeClr val="bg1"/>
                </a:solidFill>
              </a:defRPr>
            </a:lvl1pPr>
          </a:lstStyle>
          <a:p>
            <a:pPr lvl="0"/>
            <a:r>
              <a:rPr lang="en-US" noProof="0" dirty="0"/>
              <a:t>Click icon to add table</a:t>
            </a:r>
            <a:endParaRPr lang="en-CA" noProof="0" dirty="0"/>
          </a:p>
        </p:txBody>
      </p:sp>
    </p:spTree>
    <p:custDataLst>
      <p:tags r:id="rId1"/>
    </p:custDataLst>
    <p:extLst>
      <p:ext uri="{BB962C8B-B14F-4D97-AF65-F5344CB8AC3E}">
        <p14:creationId xmlns:p14="http://schemas.microsoft.com/office/powerpoint/2010/main" val="931294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0376" y="105969"/>
            <a:ext cx="7066492" cy="459581"/>
          </a:xfrm>
        </p:spPr>
        <p:txBody>
          <a:bodyPr/>
          <a:lstStyle/>
          <a:p>
            <a:r>
              <a:rPr lang="en-US"/>
              <a:t>Click to edit Master title style</a:t>
            </a:r>
            <a:endParaRPr lang="en-CA"/>
          </a:p>
        </p:txBody>
      </p:sp>
      <p:sp>
        <p:nvSpPr>
          <p:cNvPr id="3" name="Text Placeholder 2"/>
          <p:cNvSpPr>
            <a:spLocks noGrp="1"/>
          </p:cNvSpPr>
          <p:nvPr>
            <p:ph type="body" sz="half" idx="1"/>
          </p:nvPr>
        </p:nvSpPr>
        <p:spPr>
          <a:xfrm>
            <a:off x="227013" y="733427"/>
            <a:ext cx="4265612"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Content Placeholder 3"/>
          <p:cNvSpPr>
            <a:spLocks noGrp="1"/>
          </p:cNvSpPr>
          <p:nvPr>
            <p:ph sz="half" idx="2"/>
          </p:nvPr>
        </p:nvSpPr>
        <p:spPr>
          <a:xfrm>
            <a:off x="4645030" y="733427"/>
            <a:ext cx="4265613" cy="37730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1692584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803" y="1"/>
            <a:ext cx="8577072" cy="485775"/>
          </a:xfrm>
          <a:ln>
            <a:noFill/>
          </a:ln>
        </p:spPr>
        <p:txBody>
          <a:bodyPr anchor="t"/>
          <a:lstStyle>
            <a:lvl1pPr algn="l">
              <a:defRPr sz="2800" b="1" cap="all">
                <a:solidFill>
                  <a:schemeClr val="tx1"/>
                </a:solidFill>
              </a:defRPr>
            </a:lvl1pPr>
          </a:lstStyle>
          <a:p>
            <a:r>
              <a:rPr lang="en-US"/>
              <a:t>Click to edit Master title style</a:t>
            </a:r>
            <a:endParaRPr lang="en-CA"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ustDataLst>
      <p:tags r:id="rId1"/>
    </p:custDataLst>
    <p:extLst>
      <p:ext uri="{BB962C8B-B14F-4D97-AF65-F5344CB8AC3E}">
        <p14:creationId xmlns:p14="http://schemas.microsoft.com/office/powerpoint/2010/main" val="2603739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dirty="0"/>
          </a:p>
        </p:txBody>
      </p:sp>
      <p:sp>
        <p:nvSpPr>
          <p:cNvPr id="3" name="Content Placeholder 2"/>
          <p:cNvSpPr>
            <a:spLocks noGrp="1"/>
          </p:cNvSpPr>
          <p:nvPr>
            <p:ph sz="half" idx="1"/>
          </p:nvPr>
        </p:nvSpPr>
        <p:spPr>
          <a:xfrm>
            <a:off x="227013" y="733427"/>
            <a:ext cx="4265612"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5030" y="733427"/>
            <a:ext cx="4265613" cy="3773091"/>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24371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3803" y="2"/>
            <a:ext cx="8577072" cy="486171"/>
          </a:xfrm>
          <a:ln>
            <a:noFill/>
          </a:ln>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custDataLst>
      <p:tags r:id="rId1"/>
    </p:custDataLst>
    <p:extLst>
      <p:ext uri="{BB962C8B-B14F-4D97-AF65-F5344CB8AC3E}">
        <p14:creationId xmlns:p14="http://schemas.microsoft.com/office/powerpoint/2010/main" val="3064442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25608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p:cNvSpPr>
            <a:spLocks noGrp="1"/>
          </p:cNvSpPr>
          <p:nvPr>
            <p:ph type="title"/>
          </p:nvPr>
        </p:nvSpPr>
        <p:spPr>
          <a:ln>
            <a:noFill/>
          </a:ln>
        </p:spPr>
        <p:txBody>
          <a:bodyPr/>
          <a:lstStyle/>
          <a:p>
            <a:r>
              <a:rPr lang="en-US"/>
              <a:t>Click to edit Master title style</a:t>
            </a:r>
          </a:p>
        </p:txBody>
      </p:sp>
    </p:spTree>
    <p:custDataLst>
      <p:tags r:id="rId1"/>
    </p:custDataLst>
    <p:extLst>
      <p:ext uri="{BB962C8B-B14F-4D97-AF65-F5344CB8AC3E}">
        <p14:creationId xmlns:p14="http://schemas.microsoft.com/office/powerpoint/2010/main" val="2132158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87402"/>
            <a:ext cx="3008313" cy="749300"/>
          </a:xfrm>
        </p:spPr>
        <p:txBody>
          <a:bodyPr anchor="b"/>
          <a:lstStyle>
            <a:lvl1pPr algn="l">
              <a:defRPr sz="2000" b="1">
                <a:solidFill>
                  <a:schemeClr val="bg1"/>
                </a:solidFill>
              </a:defRPr>
            </a:lvl1pPr>
          </a:lstStyle>
          <a:p>
            <a:r>
              <a:rPr lang="en-US"/>
              <a:t>Click to edit Master title style</a:t>
            </a:r>
            <a:endParaRPr lang="en-CA" dirty="0"/>
          </a:p>
        </p:txBody>
      </p:sp>
      <p:sp>
        <p:nvSpPr>
          <p:cNvPr id="3" name="Content Placeholder 2"/>
          <p:cNvSpPr>
            <a:spLocks noGrp="1"/>
          </p:cNvSpPr>
          <p:nvPr>
            <p:ph idx="1"/>
          </p:nvPr>
        </p:nvSpPr>
        <p:spPr>
          <a:xfrm>
            <a:off x="3575050" y="793752"/>
            <a:ext cx="5111750" cy="3699857"/>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Text Placeholder 3"/>
          <p:cNvSpPr>
            <a:spLocks noGrp="1"/>
          </p:cNvSpPr>
          <p:nvPr>
            <p:ph type="body" sz="half" idx="2"/>
          </p:nvPr>
        </p:nvSpPr>
        <p:spPr>
          <a:xfrm>
            <a:off x="457202" y="1543053"/>
            <a:ext cx="3008313" cy="29465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2556083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solidFill>
                  <a:schemeClr val="bg1"/>
                </a:solidFill>
              </a:defRPr>
            </a:lvl1pPr>
          </a:lstStyle>
          <a:p>
            <a:r>
              <a:rPr lang="en-US"/>
              <a:t>Click to edit Master title style</a:t>
            </a:r>
            <a:endParaRPr lang="en-CA"/>
          </a:p>
        </p:txBody>
      </p:sp>
      <p:sp>
        <p:nvSpPr>
          <p:cNvPr id="3" name="Picture Placeholder 2"/>
          <p:cNvSpPr>
            <a:spLocks noGrp="1"/>
          </p:cNvSpPr>
          <p:nvPr>
            <p:ph type="pic" idx="1"/>
          </p:nvPr>
        </p:nvSpPr>
        <p:spPr>
          <a:xfrm>
            <a:off x="1792288" y="819152"/>
            <a:ext cx="5486400" cy="2726531"/>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CA" noProof="0"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2110891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 Target="../slides/slide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 Target="../slides/slide2.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ags" Target="../tags/tag16.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0536" name="Rectangle 8"/>
          <p:cNvSpPr>
            <a:spLocks noGrp="1" noChangeArrowheads="1"/>
          </p:cNvSpPr>
          <p:nvPr>
            <p:ph type="sldNum" sz="quarter" idx="4"/>
          </p:nvPr>
        </p:nvSpPr>
        <p:spPr bwMode="auto">
          <a:xfrm>
            <a:off x="152400" y="4786312"/>
            <a:ext cx="838200" cy="357188"/>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sz="900">
                <a:solidFill>
                  <a:schemeClr val="bg1"/>
                </a:solidFill>
                <a:latin typeface="Arial" charset="0"/>
              </a:defRPr>
            </a:lvl1pPr>
          </a:lstStyle>
          <a:p>
            <a:pPr>
              <a:defRPr/>
            </a:pPr>
            <a:fld id="{DDB09843-C29E-40EE-9BA6-D9DFF8510BCB}" type="slidenum">
              <a:rPr lang="en-US"/>
              <a:pPr>
                <a:defRPr/>
              </a:pPr>
              <a:t>‹#›</a:t>
            </a:fld>
            <a:endParaRPr lang="en-US" dirty="0"/>
          </a:p>
        </p:txBody>
      </p:sp>
      <p:sp>
        <p:nvSpPr>
          <p:cNvPr id="9" name="Rectangle 11"/>
          <p:cNvSpPr>
            <a:spLocks noChangeArrowheads="1"/>
          </p:cNvSpPr>
          <p:nvPr/>
        </p:nvSpPr>
        <p:spPr bwMode="auto">
          <a:xfrm>
            <a:off x="0" y="2"/>
            <a:ext cx="9144000" cy="5143499"/>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5123" name="Rectangle 3"/>
          <p:cNvSpPr>
            <a:spLocks noGrp="1" noChangeArrowheads="1"/>
          </p:cNvSpPr>
          <p:nvPr>
            <p:ph type="title"/>
          </p:nvPr>
        </p:nvSpPr>
        <p:spPr bwMode="auto">
          <a:xfrm>
            <a:off x="570639" y="2"/>
            <a:ext cx="8577072" cy="459581"/>
          </a:xfrm>
          <a:prstGeom prst="rect">
            <a:avLst/>
          </a:prstGeom>
          <a:solidFill>
            <a:srgbClr val="2A6EBB"/>
          </a:solidFill>
          <a:ln w="9525">
            <a:noFill/>
            <a:miter lim="800000"/>
            <a:headEnd/>
            <a:tailEnd/>
          </a:ln>
        </p:spPr>
        <p:txBody>
          <a:bodyPr vert="horz" wrap="square" lIns="91428" tIns="45714" rIns="91428" bIns="45714" numCol="1" anchor="ctr" anchorCtr="0" compatLnSpc="1">
            <a:prstTxWarp prst="textNoShape">
              <a:avLst/>
            </a:prstTxWarp>
          </a:bodyPr>
          <a:lstStyle/>
          <a:p>
            <a:pPr lvl="0"/>
            <a:r>
              <a:rPr lang="en-US"/>
              <a:t>Click to edit Master title style</a:t>
            </a:r>
            <a:endParaRPr lang="en-US" dirty="0"/>
          </a:p>
        </p:txBody>
      </p:sp>
      <p:sp>
        <p:nvSpPr>
          <p:cNvPr id="5124" name="Rectangle 4"/>
          <p:cNvSpPr>
            <a:spLocks noGrp="1" noChangeArrowheads="1"/>
          </p:cNvSpPr>
          <p:nvPr>
            <p:ph type="body" idx="1"/>
          </p:nvPr>
        </p:nvSpPr>
        <p:spPr bwMode="auto">
          <a:xfrm>
            <a:off x="227013" y="812800"/>
            <a:ext cx="8683625" cy="362585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bwMode="auto">
          <a:xfrm>
            <a:off x="0" y="2382"/>
            <a:ext cx="570639" cy="457200"/>
          </a:xfrm>
          <a:prstGeom prst="rect">
            <a:avLst/>
          </a:prstGeom>
          <a:solidFill>
            <a:srgbClr val="1E4F8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34" charset="-128"/>
            </a:endParaRPr>
          </a:p>
        </p:txBody>
      </p:sp>
      <p:pic>
        <p:nvPicPr>
          <p:cNvPr id="7" name="Picture 6">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253" y="70666"/>
            <a:ext cx="388133" cy="320632"/>
          </a:xfrm>
          <a:prstGeom prst="rect">
            <a:avLst/>
          </a:prstGeom>
        </p:spPr>
      </p:pic>
    </p:spTree>
    <p:custDataLst>
      <p:tags r:id="rId15"/>
    </p:custDataLst>
    <p:extLst>
      <p:ext uri="{BB962C8B-B14F-4D97-AF65-F5344CB8AC3E}">
        <p14:creationId xmlns:p14="http://schemas.microsoft.com/office/powerpoint/2010/main" val="286930719"/>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Lst>
  <p:txStyles>
    <p:titleStyle>
      <a:lvl1pPr algn="l" rtl="0" eaLnBrk="1" fontAlgn="base" hangingPunct="1">
        <a:spcBef>
          <a:spcPct val="0"/>
        </a:spcBef>
        <a:spcAft>
          <a:spcPct val="0"/>
        </a:spcAft>
        <a:defRPr sz="3200">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3200">
          <a:solidFill>
            <a:srgbClr val="2A6EBB"/>
          </a:solidFill>
          <a:latin typeface="Arial" charset="0"/>
          <a:ea typeface="ＭＳ Ｐゴシック" pitchFamily="34" charset="-128"/>
        </a:defRPr>
      </a:lvl2pPr>
      <a:lvl3pPr algn="l" rtl="0" eaLnBrk="1" fontAlgn="base" hangingPunct="1">
        <a:spcBef>
          <a:spcPct val="0"/>
        </a:spcBef>
        <a:spcAft>
          <a:spcPct val="0"/>
        </a:spcAft>
        <a:defRPr sz="3200">
          <a:solidFill>
            <a:srgbClr val="2A6EBB"/>
          </a:solidFill>
          <a:latin typeface="Arial" charset="0"/>
          <a:ea typeface="ＭＳ Ｐゴシック" pitchFamily="34" charset="-128"/>
        </a:defRPr>
      </a:lvl3pPr>
      <a:lvl4pPr algn="l" rtl="0" eaLnBrk="1" fontAlgn="base" hangingPunct="1">
        <a:spcBef>
          <a:spcPct val="0"/>
        </a:spcBef>
        <a:spcAft>
          <a:spcPct val="0"/>
        </a:spcAft>
        <a:defRPr sz="3200">
          <a:solidFill>
            <a:srgbClr val="2A6EBB"/>
          </a:solidFill>
          <a:latin typeface="Arial" charset="0"/>
          <a:ea typeface="ＭＳ Ｐゴシック" pitchFamily="34" charset="-128"/>
        </a:defRPr>
      </a:lvl4pPr>
      <a:lvl5pPr algn="l" rtl="0" eaLnBrk="1" fontAlgn="base" hangingPunct="1">
        <a:spcBef>
          <a:spcPct val="0"/>
        </a:spcBef>
        <a:spcAft>
          <a:spcPct val="0"/>
        </a:spcAft>
        <a:defRPr sz="3200">
          <a:solidFill>
            <a:srgbClr val="2A6EBB"/>
          </a:solidFill>
          <a:latin typeface="Arial" charset="0"/>
          <a:ea typeface="ＭＳ Ｐゴシック" pitchFamily="34" charset="-128"/>
        </a:defRPr>
      </a:lvl5pPr>
      <a:lvl6pPr marL="457200" algn="l" rtl="0" eaLnBrk="1" fontAlgn="base" hangingPunct="1">
        <a:spcBef>
          <a:spcPct val="0"/>
        </a:spcBef>
        <a:spcAft>
          <a:spcPct val="0"/>
        </a:spcAft>
        <a:defRPr sz="3200">
          <a:solidFill>
            <a:srgbClr val="2A6EBB"/>
          </a:solidFill>
          <a:latin typeface="Arial" charset="0"/>
          <a:ea typeface="ＭＳ Ｐゴシック" pitchFamily="34" charset="-128"/>
        </a:defRPr>
      </a:lvl6pPr>
      <a:lvl7pPr marL="914400" algn="l" rtl="0" eaLnBrk="1" fontAlgn="base" hangingPunct="1">
        <a:spcBef>
          <a:spcPct val="0"/>
        </a:spcBef>
        <a:spcAft>
          <a:spcPct val="0"/>
        </a:spcAft>
        <a:defRPr sz="3200">
          <a:solidFill>
            <a:srgbClr val="2A6EBB"/>
          </a:solidFill>
          <a:latin typeface="Arial" charset="0"/>
          <a:ea typeface="ＭＳ Ｐゴシック" pitchFamily="34" charset="-128"/>
        </a:defRPr>
      </a:lvl7pPr>
      <a:lvl8pPr marL="1371600" algn="l" rtl="0" eaLnBrk="1" fontAlgn="base" hangingPunct="1">
        <a:spcBef>
          <a:spcPct val="0"/>
        </a:spcBef>
        <a:spcAft>
          <a:spcPct val="0"/>
        </a:spcAft>
        <a:defRPr sz="3200">
          <a:solidFill>
            <a:srgbClr val="2A6EBB"/>
          </a:solidFill>
          <a:latin typeface="Arial" charset="0"/>
          <a:ea typeface="ＭＳ Ｐゴシック" pitchFamily="34" charset="-128"/>
        </a:defRPr>
      </a:lvl8pPr>
      <a:lvl9pPr marL="1828800" algn="l" rtl="0" eaLnBrk="1" fontAlgn="base" hangingPunct="1">
        <a:spcBef>
          <a:spcPct val="0"/>
        </a:spcBef>
        <a:spcAft>
          <a:spcPct val="0"/>
        </a:spcAft>
        <a:defRPr sz="3200">
          <a:solidFill>
            <a:srgbClr val="2A6EBB"/>
          </a:solidFill>
          <a:latin typeface="Arial" charset="0"/>
          <a:ea typeface="ＭＳ Ｐゴシック" pitchFamily="34" charset="-128"/>
        </a:defRPr>
      </a:lvl9pPr>
    </p:titleStyle>
    <p:bodyStyle>
      <a:lvl1pPr marL="342900" indent="-342900" algn="l" rtl="0" eaLnBrk="1" fontAlgn="base" hangingPunct="1">
        <a:spcBef>
          <a:spcPct val="20000"/>
        </a:spcBef>
        <a:spcAft>
          <a:spcPct val="0"/>
        </a:spcAft>
        <a:buClr>
          <a:srgbClr val="2A6EBB"/>
        </a:buClr>
        <a:buChar char="•"/>
        <a:defRPr sz="2200">
          <a:solidFill>
            <a:schemeClr val="bg1"/>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rgbClr val="2A6EBB"/>
        </a:buClr>
        <a:buFont typeface="Times"/>
        <a:buChar char="•"/>
        <a:defRPr sz="2000">
          <a:solidFill>
            <a:schemeClr val="bg1"/>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rgbClr val="2A6EBB"/>
        </a:buClr>
        <a:buChar char="•"/>
        <a:defRPr>
          <a:solidFill>
            <a:schemeClr val="bg1"/>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rgbClr val="2A6EBB"/>
        </a:buClr>
        <a:buFont typeface="Times"/>
        <a:buChar char="•"/>
        <a:defRPr sz="1600">
          <a:solidFill>
            <a:schemeClr val="bg1"/>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rgbClr val="2A6EBB"/>
        </a:buClr>
        <a:buFont typeface="Times"/>
        <a:buChar char="•"/>
        <a:defRPr sz="1400">
          <a:solidFill>
            <a:schemeClr val="bg1"/>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0536" name="Rectangle 8"/>
          <p:cNvSpPr>
            <a:spLocks noGrp="1" noChangeArrowheads="1"/>
          </p:cNvSpPr>
          <p:nvPr>
            <p:ph type="sldNum" sz="quarter" idx="4"/>
          </p:nvPr>
        </p:nvSpPr>
        <p:spPr bwMode="auto">
          <a:xfrm>
            <a:off x="152400" y="4786312"/>
            <a:ext cx="838200" cy="357188"/>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sz="900">
                <a:solidFill>
                  <a:schemeClr val="bg1"/>
                </a:solidFill>
                <a:latin typeface="Arial" charset="0"/>
              </a:defRPr>
            </a:lvl1pPr>
          </a:lstStyle>
          <a:p>
            <a:pPr>
              <a:defRPr/>
            </a:pPr>
            <a:fld id="{DDB09843-C29E-40EE-9BA6-D9DFF8510BCB}" type="slidenum">
              <a:rPr lang="en-US"/>
              <a:pPr>
                <a:defRPr/>
              </a:pPr>
              <a:t>‹#›</a:t>
            </a:fld>
            <a:endParaRPr lang="en-US" dirty="0"/>
          </a:p>
        </p:txBody>
      </p:sp>
      <p:sp>
        <p:nvSpPr>
          <p:cNvPr id="9" name="Rectangle 11"/>
          <p:cNvSpPr>
            <a:spLocks noChangeArrowheads="1"/>
          </p:cNvSpPr>
          <p:nvPr/>
        </p:nvSpPr>
        <p:spPr bwMode="auto">
          <a:xfrm>
            <a:off x="0" y="2"/>
            <a:ext cx="9144000" cy="5143499"/>
          </a:xfrm>
          <a:prstGeom prst="rect">
            <a:avLst/>
          </a:prstGeom>
          <a:solidFill>
            <a:schemeClr val="tx1"/>
          </a:solidFill>
          <a:ln w="9525">
            <a:solidFill>
              <a:schemeClr val="tx1"/>
            </a:solidFill>
            <a:miter lim="800000"/>
            <a:headEnd/>
            <a:tailEnd/>
          </a:ln>
          <a:effectLst/>
        </p:spPr>
        <p:txBody>
          <a:bodyPr wrap="none" anchor="ctr"/>
          <a:lstStyle/>
          <a:p>
            <a:pPr>
              <a:defRPr/>
            </a:pPr>
            <a:endParaRPr lang="en-US" dirty="0"/>
          </a:p>
        </p:txBody>
      </p:sp>
      <p:sp>
        <p:nvSpPr>
          <p:cNvPr id="5123" name="Rectangle 3"/>
          <p:cNvSpPr>
            <a:spLocks noGrp="1" noChangeArrowheads="1"/>
          </p:cNvSpPr>
          <p:nvPr>
            <p:ph type="title"/>
          </p:nvPr>
        </p:nvSpPr>
        <p:spPr bwMode="auto">
          <a:xfrm>
            <a:off x="570639" y="2"/>
            <a:ext cx="8577072" cy="459581"/>
          </a:xfrm>
          <a:prstGeom prst="rect">
            <a:avLst/>
          </a:prstGeom>
          <a:solidFill>
            <a:srgbClr val="97233F"/>
          </a:solidFill>
          <a:ln w="9525">
            <a:noFill/>
            <a:miter lim="800000"/>
            <a:headEnd/>
            <a:tailEnd/>
          </a:ln>
        </p:spPr>
        <p:txBody>
          <a:bodyPr vert="horz" wrap="square" lIns="91428" tIns="45714" rIns="91428" bIns="45714" numCol="1" anchor="ctr" anchorCtr="0" compatLnSpc="1">
            <a:prstTxWarp prst="textNoShape">
              <a:avLst/>
            </a:prstTxWarp>
          </a:bodyPr>
          <a:lstStyle/>
          <a:p>
            <a:pPr lvl="0"/>
            <a:r>
              <a:rPr lang="en-US"/>
              <a:t>Click to edit Master title style</a:t>
            </a:r>
            <a:endParaRPr lang="en-US" dirty="0"/>
          </a:p>
        </p:txBody>
      </p:sp>
      <p:sp>
        <p:nvSpPr>
          <p:cNvPr id="5124" name="Rectangle 4"/>
          <p:cNvSpPr>
            <a:spLocks noGrp="1" noChangeArrowheads="1"/>
          </p:cNvSpPr>
          <p:nvPr>
            <p:ph type="body" idx="1"/>
          </p:nvPr>
        </p:nvSpPr>
        <p:spPr bwMode="auto">
          <a:xfrm>
            <a:off x="227013" y="812800"/>
            <a:ext cx="8683625" cy="362585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bwMode="auto">
          <a:xfrm>
            <a:off x="0" y="2382"/>
            <a:ext cx="570639" cy="457200"/>
          </a:xfrm>
          <a:prstGeom prst="rect">
            <a:avLst/>
          </a:prstGeom>
          <a:solidFill>
            <a:srgbClr val="5B15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34" charset="-128"/>
            </a:endParaRPr>
          </a:p>
        </p:txBody>
      </p:sp>
      <p:pic>
        <p:nvPicPr>
          <p:cNvPr id="7" name="Picture 6" descr="Activity Clock.png"/>
          <p:cNvPicPr>
            <a:picLocks noChangeAspect="1"/>
          </p:cNvPicPr>
          <p:nvPr/>
        </p:nvPicPr>
        <p:blipFill>
          <a:blip r:embed="rId16" cstate="print"/>
          <a:stretch>
            <a:fillRect/>
          </a:stretch>
        </p:blipFill>
        <p:spPr>
          <a:xfrm>
            <a:off x="7400260" y="616535"/>
            <a:ext cx="1495039" cy="1292811"/>
          </a:xfrm>
          <a:prstGeom prst="rect">
            <a:avLst/>
          </a:prstGeom>
        </p:spPr>
      </p:pic>
      <p:pic>
        <p:nvPicPr>
          <p:cNvPr id="10" name="Picture 9">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1253" y="70666"/>
            <a:ext cx="388133" cy="320632"/>
          </a:xfrm>
          <a:prstGeom prst="rect">
            <a:avLst/>
          </a:prstGeom>
        </p:spPr>
      </p:pic>
    </p:spTree>
    <p:custDataLst>
      <p:tags r:id="rId15"/>
    </p:custDataLst>
    <p:extLst>
      <p:ext uri="{BB962C8B-B14F-4D97-AF65-F5344CB8AC3E}">
        <p14:creationId xmlns:p14="http://schemas.microsoft.com/office/powerpoint/2010/main" val="3923986667"/>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Lst>
  <p:txStyles>
    <p:titleStyle>
      <a:lvl1pPr algn="l" rtl="0" eaLnBrk="1" fontAlgn="base" hangingPunct="1">
        <a:spcBef>
          <a:spcPct val="0"/>
        </a:spcBef>
        <a:spcAft>
          <a:spcPct val="0"/>
        </a:spcAft>
        <a:defRPr sz="3200">
          <a:solidFill>
            <a:schemeClr val="tx1"/>
          </a:solidFill>
          <a:latin typeface="Calibri" pitchFamily="34" charset="0"/>
          <a:ea typeface="+mj-ea"/>
          <a:cs typeface="Calibri" pitchFamily="34" charset="0"/>
        </a:defRPr>
      </a:lvl1pPr>
      <a:lvl2pPr algn="l" rtl="0" eaLnBrk="1" fontAlgn="base" hangingPunct="1">
        <a:spcBef>
          <a:spcPct val="0"/>
        </a:spcBef>
        <a:spcAft>
          <a:spcPct val="0"/>
        </a:spcAft>
        <a:defRPr sz="3200">
          <a:solidFill>
            <a:srgbClr val="2A6EBB"/>
          </a:solidFill>
          <a:latin typeface="Arial" charset="0"/>
          <a:ea typeface="ＭＳ Ｐゴシック" pitchFamily="34" charset="-128"/>
        </a:defRPr>
      </a:lvl2pPr>
      <a:lvl3pPr algn="l" rtl="0" eaLnBrk="1" fontAlgn="base" hangingPunct="1">
        <a:spcBef>
          <a:spcPct val="0"/>
        </a:spcBef>
        <a:spcAft>
          <a:spcPct val="0"/>
        </a:spcAft>
        <a:defRPr sz="3200">
          <a:solidFill>
            <a:srgbClr val="2A6EBB"/>
          </a:solidFill>
          <a:latin typeface="Arial" charset="0"/>
          <a:ea typeface="ＭＳ Ｐゴシック" pitchFamily="34" charset="-128"/>
        </a:defRPr>
      </a:lvl3pPr>
      <a:lvl4pPr algn="l" rtl="0" eaLnBrk="1" fontAlgn="base" hangingPunct="1">
        <a:spcBef>
          <a:spcPct val="0"/>
        </a:spcBef>
        <a:spcAft>
          <a:spcPct val="0"/>
        </a:spcAft>
        <a:defRPr sz="3200">
          <a:solidFill>
            <a:srgbClr val="2A6EBB"/>
          </a:solidFill>
          <a:latin typeface="Arial" charset="0"/>
          <a:ea typeface="ＭＳ Ｐゴシック" pitchFamily="34" charset="-128"/>
        </a:defRPr>
      </a:lvl4pPr>
      <a:lvl5pPr algn="l" rtl="0" eaLnBrk="1" fontAlgn="base" hangingPunct="1">
        <a:spcBef>
          <a:spcPct val="0"/>
        </a:spcBef>
        <a:spcAft>
          <a:spcPct val="0"/>
        </a:spcAft>
        <a:defRPr sz="3200">
          <a:solidFill>
            <a:srgbClr val="2A6EBB"/>
          </a:solidFill>
          <a:latin typeface="Arial" charset="0"/>
          <a:ea typeface="ＭＳ Ｐゴシック" pitchFamily="34" charset="-128"/>
        </a:defRPr>
      </a:lvl5pPr>
      <a:lvl6pPr marL="457200" algn="l" rtl="0" eaLnBrk="1" fontAlgn="base" hangingPunct="1">
        <a:spcBef>
          <a:spcPct val="0"/>
        </a:spcBef>
        <a:spcAft>
          <a:spcPct val="0"/>
        </a:spcAft>
        <a:defRPr sz="3200">
          <a:solidFill>
            <a:srgbClr val="2A6EBB"/>
          </a:solidFill>
          <a:latin typeface="Arial" charset="0"/>
          <a:ea typeface="ＭＳ Ｐゴシック" pitchFamily="34" charset="-128"/>
        </a:defRPr>
      </a:lvl6pPr>
      <a:lvl7pPr marL="914400" algn="l" rtl="0" eaLnBrk="1" fontAlgn="base" hangingPunct="1">
        <a:spcBef>
          <a:spcPct val="0"/>
        </a:spcBef>
        <a:spcAft>
          <a:spcPct val="0"/>
        </a:spcAft>
        <a:defRPr sz="3200">
          <a:solidFill>
            <a:srgbClr val="2A6EBB"/>
          </a:solidFill>
          <a:latin typeface="Arial" charset="0"/>
          <a:ea typeface="ＭＳ Ｐゴシック" pitchFamily="34" charset="-128"/>
        </a:defRPr>
      </a:lvl7pPr>
      <a:lvl8pPr marL="1371600" algn="l" rtl="0" eaLnBrk="1" fontAlgn="base" hangingPunct="1">
        <a:spcBef>
          <a:spcPct val="0"/>
        </a:spcBef>
        <a:spcAft>
          <a:spcPct val="0"/>
        </a:spcAft>
        <a:defRPr sz="3200">
          <a:solidFill>
            <a:srgbClr val="2A6EBB"/>
          </a:solidFill>
          <a:latin typeface="Arial" charset="0"/>
          <a:ea typeface="ＭＳ Ｐゴシック" pitchFamily="34" charset="-128"/>
        </a:defRPr>
      </a:lvl8pPr>
      <a:lvl9pPr marL="1828800" algn="l" rtl="0" eaLnBrk="1" fontAlgn="base" hangingPunct="1">
        <a:spcBef>
          <a:spcPct val="0"/>
        </a:spcBef>
        <a:spcAft>
          <a:spcPct val="0"/>
        </a:spcAft>
        <a:defRPr sz="3200">
          <a:solidFill>
            <a:srgbClr val="2A6EBB"/>
          </a:solidFill>
          <a:latin typeface="Arial" charset="0"/>
          <a:ea typeface="ＭＳ Ｐゴシック" pitchFamily="34" charset="-128"/>
        </a:defRPr>
      </a:lvl9pPr>
    </p:titleStyle>
    <p:bodyStyle>
      <a:lvl1pPr marL="342900" indent="-342900" algn="l" rtl="0" eaLnBrk="1" fontAlgn="base" hangingPunct="1">
        <a:spcBef>
          <a:spcPct val="20000"/>
        </a:spcBef>
        <a:spcAft>
          <a:spcPct val="0"/>
        </a:spcAft>
        <a:buClr>
          <a:srgbClr val="2A6EBB"/>
        </a:buClr>
        <a:buChar char="•"/>
        <a:defRPr sz="2200">
          <a:solidFill>
            <a:schemeClr val="bg1"/>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rgbClr val="2A6EBB"/>
        </a:buClr>
        <a:buFont typeface="Times"/>
        <a:buChar char="•"/>
        <a:defRPr sz="2000">
          <a:solidFill>
            <a:schemeClr val="bg1"/>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rgbClr val="2A6EBB"/>
        </a:buClr>
        <a:buChar char="•"/>
        <a:defRPr>
          <a:solidFill>
            <a:schemeClr val="bg1"/>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rgbClr val="2A6EBB"/>
        </a:buClr>
        <a:buFont typeface="Times"/>
        <a:buChar char="•"/>
        <a:defRPr sz="1600">
          <a:solidFill>
            <a:schemeClr val="bg1"/>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rgbClr val="2A6EBB"/>
        </a:buClr>
        <a:buFont typeface="Times"/>
        <a:buChar char="•"/>
        <a:defRPr sz="1400">
          <a:solidFill>
            <a:schemeClr val="bg1"/>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6pPr>
      <a:lvl7pPr marL="29718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7pPr>
      <a:lvl8pPr marL="34290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8pPr>
      <a:lvl9pPr marL="3886200" indent="-228600" algn="l" rtl="0" eaLnBrk="1" fontAlgn="base" hangingPunct="1">
        <a:spcBef>
          <a:spcPct val="20000"/>
        </a:spcBef>
        <a:spcAft>
          <a:spcPct val="0"/>
        </a:spcAft>
        <a:buClr>
          <a:srgbClr val="2A6EBB"/>
        </a:buClr>
        <a:buFont typeface="Times" pitchFamily="18" charset="0"/>
        <a:buChar char="•"/>
        <a:defRPr sz="14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25.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4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4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4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46.xml"/><Relationship Id="rId5" Type="http://schemas.openxmlformats.org/officeDocument/2006/relationships/image" Target="../media/image30.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47.xml"/><Relationship Id="rId5" Type="http://schemas.openxmlformats.org/officeDocument/2006/relationships/chart" Target="../charts/char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48.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49.xml"/><Relationship Id="rId5" Type="http://schemas.openxmlformats.org/officeDocument/2006/relationships/image" Target="../media/image33.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5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5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6.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57.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9.xml"/><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3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5.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3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538" y="-82705"/>
            <a:ext cx="9508273" cy="5226205"/>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8194" name="Rectangle 2"/>
          <p:cNvSpPr>
            <a:spLocks noGrp="1" noChangeArrowheads="1"/>
          </p:cNvSpPr>
          <p:nvPr>
            <p:ph type="ctrTitle"/>
          </p:nvPr>
        </p:nvSpPr>
        <p:spPr>
          <a:xfrm>
            <a:off x="588551" y="793138"/>
            <a:ext cx="8098249" cy="2159611"/>
          </a:xfrm>
          <a:noFill/>
        </p:spPr>
        <p:txBody>
          <a:bodyPr/>
          <a:lstStyle/>
          <a:p>
            <a:pPr eaLnBrk="1" hangingPunct="1"/>
            <a:r>
              <a:rPr lang="en-US" b="1" dirty="0">
                <a:solidFill>
                  <a:schemeClr val="bg1"/>
                </a:solidFill>
              </a:rPr>
              <a:t>LiteLOC v3</a:t>
            </a:r>
            <a:br>
              <a:rPr lang="en-US" b="1" dirty="0">
                <a:solidFill>
                  <a:schemeClr val="bg1"/>
                </a:solidFill>
              </a:rPr>
            </a:br>
            <a:br>
              <a:rPr lang="en-US" b="1" dirty="0">
                <a:solidFill>
                  <a:schemeClr val="bg1"/>
                </a:solidFill>
              </a:rPr>
            </a:br>
            <a:r>
              <a:rPr lang="en-US" b="1" dirty="0">
                <a:solidFill>
                  <a:schemeClr val="bg1"/>
                </a:solidFill>
              </a:rPr>
              <a:t>LOS to Sensor Calibration</a:t>
            </a:r>
            <a:br>
              <a:rPr lang="en-US" b="1" dirty="0">
                <a:solidFill>
                  <a:schemeClr val="bg1"/>
                </a:solidFill>
              </a:rPr>
            </a:br>
            <a:r>
              <a:rPr lang="en-US" b="1" dirty="0">
                <a:solidFill>
                  <a:schemeClr val="bg1"/>
                </a:solidFill>
              </a:rPr>
              <a:t>Color Sensor Board to Screen Calibration</a:t>
            </a:r>
          </a:p>
        </p:txBody>
      </p:sp>
      <p:cxnSp>
        <p:nvCxnSpPr>
          <p:cNvPr id="3" name="Straight Connector 2"/>
          <p:cNvCxnSpPr/>
          <p:nvPr/>
        </p:nvCxnSpPr>
        <p:spPr bwMode="auto">
          <a:xfrm flipH="1">
            <a:off x="356581" y="1152293"/>
            <a:ext cx="14869" cy="1538868"/>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4B7FACB2-6811-8F28-C545-D238BF8554D7}"/>
              </a:ext>
            </a:extLst>
          </p:cNvPr>
          <p:cNvPicPr>
            <a:picLocks noChangeAspect="1"/>
          </p:cNvPicPr>
          <p:nvPr/>
        </p:nvPicPr>
        <p:blipFill>
          <a:blip r:embed="rId4"/>
          <a:stretch>
            <a:fillRect/>
          </a:stretch>
        </p:blipFill>
        <p:spPr>
          <a:xfrm>
            <a:off x="623063" y="2865512"/>
            <a:ext cx="2676040" cy="963080"/>
          </a:xfrm>
          <a:prstGeom prst="rect">
            <a:avLst/>
          </a:prstGeom>
        </p:spPr>
      </p:pic>
      <p:pic>
        <p:nvPicPr>
          <p:cNvPr id="8" name="Picture 7">
            <a:extLst>
              <a:ext uri="{FF2B5EF4-FFF2-40B4-BE49-F238E27FC236}">
                <a16:creationId xmlns:a16="http://schemas.microsoft.com/office/drawing/2014/main" id="{5B334F0F-1D47-7C26-E1F7-D56082BA4DD0}"/>
              </a:ext>
            </a:extLst>
          </p:cNvPr>
          <p:cNvPicPr>
            <a:picLocks noChangeAspect="1"/>
          </p:cNvPicPr>
          <p:nvPr/>
        </p:nvPicPr>
        <p:blipFill>
          <a:blip r:embed="rId5"/>
          <a:stretch>
            <a:fillRect/>
          </a:stretch>
        </p:blipFill>
        <p:spPr>
          <a:xfrm>
            <a:off x="114987" y="68809"/>
            <a:ext cx="1490662" cy="464622"/>
          </a:xfrm>
          <a:prstGeom prst="rect">
            <a:avLst/>
          </a:prstGeom>
        </p:spPr>
      </p:pic>
      <p:cxnSp>
        <p:nvCxnSpPr>
          <p:cNvPr id="15" name="Straight Connector 14">
            <a:extLst>
              <a:ext uri="{FF2B5EF4-FFF2-40B4-BE49-F238E27FC236}">
                <a16:creationId xmlns:a16="http://schemas.microsoft.com/office/drawing/2014/main" id="{DDD8684D-ECC0-C967-ED6F-E2DD41A07371}"/>
              </a:ext>
            </a:extLst>
          </p:cNvPr>
          <p:cNvCxnSpPr>
            <a:cxnSpLocks/>
          </p:cNvCxnSpPr>
          <p:nvPr/>
        </p:nvCxnSpPr>
        <p:spPr bwMode="auto">
          <a:xfrm>
            <a:off x="519459" y="793139"/>
            <a:ext cx="0" cy="2921611"/>
          </a:xfrm>
          <a:prstGeom prst="line">
            <a:avLst/>
          </a:prstGeom>
          <a:solidFill>
            <a:schemeClr val="accent1"/>
          </a:solidFill>
          <a:ln w="19050" cap="flat" cmpd="sng" algn="ctr">
            <a:solidFill>
              <a:schemeClr val="bg2">
                <a:lumMod val="60000"/>
                <a:lumOff val="40000"/>
              </a:schemeClr>
            </a:solidFill>
            <a:prstDash val="solid"/>
            <a:round/>
            <a:headEnd type="none" w="med" len="med"/>
            <a:tailEnd type="none" w="med" len="med"/>
          </a:ln>
          <a:effectLst/>
        </p:spPr>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Sensor to Screen Calibration</a:t>
            </a:r>
          </a:p>
        </p:txBody>
      </p:sp>
      <p:sp>
        <p:nvSpPr>
          <p:cNvPr id="13" name="Content Placeholder 2">
            <a:extLst>
              <a:ext uri="{FF2B5EF4-FFF2-40B4-BE49-F238E27FC236}">
                <a16:creationId xmlns:a16="http://schemas.microsoft.com/office/drawing/2014/main" id="{715ED6EA-9A29-2849-F816-DD26012142DE}"/>
              </a:ext>
            </a:extLst>
          </p:cNvPr>
          <p:cNvSpPr txBox="1">
            <a:spLocks/>
          </p:cNvSpPr>
          <p:nvPr/>
        </p:nvSpPr>
        <p:spPr bwMode="auto">
          <a:xfrm>
            <a:off x="609600" y="590550"/>
            <a:ext cx="80010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Sensor to Screen Calibration</a:t>
            </a:r>
          </a:p>
          <a:p>
            <a:endParaRPr lang="en-US" sz="18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kern="0" dirty="0">
                <a:solidFill>
                  <a:schemeClr val="bg1"/>
                </a:solidFill>
                <a:latin typeface="Calibri" panose="020F0502020204030204" pitchFamily="34" charset="0"/>
              </a:rPr>
              <a:t>There are three different methods of performing Sensor to Screen Calibration:</a:t>
            </a:r>
          </a:p>
          <a:p>
            <a:pPr marL="800100" lvl="1" indent="-342900">
              <a:buAutoNum type="arabicParenR"/>
            </a:pPr>
            <a:r>
              <a:rPr lang="en-US" sz="1600" kern="0" dirty="0">
                <a:solidFill>
                  <a:schemeClr val="bg1"/>
                </a:solidFill>
                <a:latin typeface="Calibri" panose="020F0502020204030204" pitchFamily="34" charset="0"/>
              </a:rPr>
              <a:t>Follow the Instructions in document 020-103436-XX.</a:t>
            </a:r>
          </a:p>
          <a:p>
            <a:pPr marL="800100" lvl="1" indent="-342900">
              <a:buAutoNum type="arabicParenR"/>
            </a:pPr>
            <a:r>
              <a:rPr lang="en-US" sz="1600" kern="0" dirty="0">
                <a:solidFill>
                  <a:schemeClr val="bg1"/>
                </a:solidFill>
                <a:latin typeface="Calibri" panose="020F0502020204030204" pitchFamily="34" charset="0"/>
              </a:rPr>
              <a:t>Follow the instructions in the Remote UI (Color Settings -&gt; Sensor-to-Screen Calibration).</a:t>
            </a:r>
          </a:p>
          <a:p>
            <a:pPr marL="800100" lvl="1" indent="-342900">
              <a:buAutoNum type="arabicParenR"/>
            </a:pPr>
            <a:r>
              <a:rPr lang="en-US" sz="1600" kern="0" dirty="0">
                <a:solidFill>
                  <a:schemeClr val="bg1"/>
                </a:solidFill>
                <a:latin typeface="Calibri" panose="020F0502020204030204" pitchFamily="34" charset="0"/>
              </a:rPr>
              <a:t>Use Hawkeye Software.</a:t>
            </a:r>
          </a:p>
          <a:p>
            <a:pPr lvl="1"/>
            <a:endParaRPr lang="en-US" sz="16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kern="0" dirty="0">
                <a:solidFill>
                  <a:schemeClr val="bg1"/>
                </a:solidFill>
                <a:latin typeface="Calibri" panose="020F0502020204030204" pitchFamily="34" charset="0"/>
              </a:rPr>
              <a:t>Hawkeye Software is recommended since:</a:t>
            </a:r>
          </a:p>
          <a:p>
            <a:pPr marL="742950" lvl="1" indent="-285750">
              <a:buFont typeface="Arial" panose="020B0604020202020204" pitchFamily="34" charset="0"/>
              <a:buChar char="•"/>
            </a:pPr>
            <a:r>
              <a:rPr lang="en-US" sz="1600" kern="0" dirty="0">
                <a:solidFill>
                  <a:schemeClr val="bg1"/>
                </a:solidFill>
                <a:latin typeface="Calibri" panose="020F0502020204030204" pitchFamily="34" charset="0"/>
              </a:rPr>
              <a:t>It’s a fully automated process.</a:t>
            </a:r>
          </a:p>
          <a:p>
            <a:pPr marL="742950" lvl="1" indent="-285750">
              <a:buFont typeface="Arial" panose="020B0604020202020204" pitchFamily="34" charset="0"/>
              <a:buChar char="•"/>
            </a:pPr>
            <a:r>
              <a:rPr lang="en-US" sz="1600" kern="0" dirty="0">
                <a:solidFill>
                  <a:schemeClr val="bg1"/>
                </a:solidFill>
                <a:latin typeface="Calibri" panose="020F0502020204030204" pitchFamily="34" charset="0"/>
              </a:rPr>
              <a:t>Fastest method.</a:t>
            </a:r>
          </a:p>
          <a:p>
            <a:pPr marL="742950" lvl="1" indent="-285750">
              <a:buFont typeface="Arial" panose="020B0604020202020204" pitchFamily="34" charset="0"/>
              <a:buChar char="•"/>
            </a:pPr>
            <a:r>
              <a:rPr lang="en-US" sz="1600" kern="0" dirty="0">
                <a:solidFill>
                  <a:schemeClr val="bg1"/>
                </a:solidFill>
                <a:latin typeface="Calibri" panose="020F0502020204030204" pitchFamily="34" charset="0"/>
              </a:rPr>
              <a:t>Eliminates human error.</a:t>
            </a:r>
          </a:p>
          <a:p>
            <a:pPr marL="742950" lvl="1" indent="-285750">
              <a:buFont typeface="Arial" panose="020B0604020202020204" pitchFamily="34" charset="0"/>
              <a:buChar char="•"/>
            </a:pPr>
            <a:endParaRPr lang="en-US" sz="16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kern="0" dirty="0">
                <a:solidFill>
                  <a:schemeClr val="bg1"/>
                </a:solidFill>
                <a:latin typeface="Calibri" panose="020F0502020204030204" pitchFamily="34" charset="0"/>
              </a:rPr>
              <a:t>There is a separate PowerPoint that explains how to setup Hawkeye software in order to perform the Sensor to Screen Calibration.</a:t>
            </a:r>
          </a:p>
          <a:p>
            <a:endParaRPr lang="en-US" sz="180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4501874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Sensor to Screen Calibration</a:t>
            </a:r>
          </a:p>
        </p:txBody>
      </p:sp>
      <p:sp>
        <p:nvSpPr>
          <p:cNvPr id="13" name="Content Placeholder 2">
            <a:extLst>
              <a:ext uri="{FF2B5EF4-FFF2-40B4-BE49-F238E27FC236}">
                <a16:creationId xmlns:a16="http://schemas.microsoft.com/office/drawing/2014/main" id="{715ED6EA-9A29-2849-F816-DD26012142DE}"/>
              </a:ext>
            </a:extLst>
          </p:cNvPr>
          <p:cNvSpPr txBox="1">
            <a:spLocks/>
          </p:cNvSpPr>
          <p:nvPr/>
        </p:nvSpPr>
        <p:spPr bwMode="auto">
          <a:xfrm>
            <a:off x="609600" y="590550"/>
            <a:ext cx="8001000" cy="8382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Sensor to Screen Calibration</a:t>
            </a:r>
          </a:p>
          <a:p>
            <a:endParaRPr lang="en-US" sz="1800" b="1" dirty="0">
              <a:solidFill>
                <a:schemeClr val="bg1"/>
              </a:solidFill>
              <a:latin typeface="Calibri" panose="020F0502020204030204" pitchFamily="34" charset="0"/>
            </a:endParaRPr>
          </a:p>
          <a:p>
            <a:r>
              <a:rPr lang="en-US" sz="1800" dirty="0">
                <a:solidFill>
                  <a:schemeClr val="bg1"/>
                </a:solidFill>
                <a:latin typeface="Calibri" panose="020F0502020204030204" pitchFamily="34" charset="0"/>
              </a:rPr>
              <a:t>Below are images of these three different methods:</a:t>
            </a:r>
          </a:p>
          <a:p>
            <a:endParaRPr lang="en-US" sz="1800" kern="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pic>
        <p:nvPicPr>
          <p:cNvPr id="4" name="Picture 3">
            <a:extLst>
              <a:ext uri="{FF2B5EF4-FFF2-40B4-BE49-F238E27FC236}">
                <a16:creationId xmlns:a16="http://schemas.microsoft.com/office/drawing/2014/main" id="{82DE6E65-4F34-1EFE-8DBC-66B2FAE4DFE0}"/>
              </a:ext>
            </a:extLst>
          </p:cNvPr>
          <p:cNvPicPr>
            <a:picLocks noChangeAspect="1"/>
          </p:cNvPicPr>
          <p:nvPr/>
        </p:nvPicPr>
        <p:blipFill>
          <a:blip r:embed="rId4"/>
          <a:stretch>
            <a:fillRect/>
          </a:stretch>
        </p:blipFill>
        <p:spPr>
          <a:xfrm>
            <a:off x="304800" y="2321205"/>
            <a:ext cx="1956002" cy="2480720"/>
          </a:xfrm>
          <a:prstGeom prst="rect">
            <a:avLst/>
          </a:prstGeom>
          <a:ln>
            <a:solidFill>
              <a:schemeClr val="bg1"/>
            </a:solidFill>
          </a:ln>
        </p:spPr>
      </p:pic>
      <p:pic>
        <p:nvPicPr>
          <p:cNvPr id="6" name="Picture 5">
            <a:extLst>
              <a:ext uri="{FF2B5EF4-FFF2-40B4-BE49-F238E27FC236}">
                <a16:creationId xmlns:a16="http://schemas.microsoft.com/office/drawing/2014/main" id="{C695D3C0-520D-E12C-D9F8-D9C552A0D7B7}"/>
              </a:ext>
            </a:extLst>
          </p:cNvPr>
          <p:cNvPicPr>
            <a:picLocks noChangeAspect="1"/>
          </p:cNvPicPr>
          <p:nvPr/>
        </p:nvPicPr>
        <p:blipFill>
          <a:blip r:embed="rId5"/>
          <a:stretch>
            <a:fillRect/>
          </a:stretch>
        </p:blipFill>
        <p:spPr>
          <a:xfrm>
            <a:off x="2362200" y="2804175"/>
            <a:ext cx="3048000" cy="1992111"/>
          </a:xfrm>
          <a:prstGeom prst="rect">
            <a:avLst/>
          </a:prstGeom>
        </p:spPr>
      </p:pic>
      <p:pic>
        <p:nvPicPr>
          <p:cNvPr id="7" name="Picture 6">
            <a:extLst>
              <a:ext uri="{FF2B5EF4-FFF2-40B4-BE49-F238E27FC236}">
                <a16:creationId xmlns:a16="http://schemas.microsoft.com/office/drawing/2014/main" id="{37055D37-5FFB-8161-C73D-4CB28C80FCB6}"/>
              </a:ext>
            </a:extLst>
          </p:cNvPr>
          <p:cNvPicPr>
            <a:picLocks noChangeAspect="1"/>
          </p:cNvPicPr>
          <p:nvPr/>
        </p:nvPicPr>
        <p:blipFill rotWithShape="1">
          <a:blip r:embed="rId6"/>
          <a:srcRect t="3174" b="-1"/>
          <a:stretch/>
        </p:blipFill>
        <p:spPr>
          <a:xfrm>
            <a:off x="5551292" y="2804175"/>
            <a:ext cx="3465496" cy="1976543"/>
          </a:xfrm>
          <a:prstGeom prst="rect">
            <a:avLst/>
          </a:prstGeom>
        </p:spPr>
      </p:pic>
      <p:sp>
        <p:nvSpPr>
          <p:cNvPr id="8" name="TextBox 7">
            <a:extLst>
              <a:ext uri="{FF2B5EF4-FFF2-40B4-BE49-F238E27FC236}">
                <a16:creationId xmlns:a16="http://schemas.microsoft.com/office/drawing/2014/main" id="{202BDC27-4128-D18C-0911-679A3DA8CFB1}"/>
              </a:ext>
            </a:extLst>
          </p:cNvPr>
          <p:cNvSpPr txBox="1"/>
          <p:nvPr/>
        </p:nvSpPr>
        <p:spPr>
          <a:xfrm>
            <a:off x="609600" y="1808685"/>
            <a:ext cx="1256796" cy="307777"/>
          </a:xfrm>
          <a:prstGeom prst="rect">
            <a:avLst/>
          </a:prstGeom>
          <a:noFill/>
          <a:ln w="25400">
            <a:solidFill>
              <a:schemeClr val="bg2"/>
            </a:solidFill>
          </a:ln>
        </p:spPr>
        <p:txBody>
          <a:bodyPr wrap="square" rtlCol="0">
            <a:spAutoFit/>
          </a:bodyPr>
          <a:lstStyle/>
          <a:p>
            <a:pPr algn="ctr"/>
            <a:r>
              <a:rPr lang="en-US" sz="1400" dirty="0">
                <a:solidFill>
                  <a:schemeClr val="bg1"/>
                </a:solidFill>
                <a:latin typeface="Calibri" panose="020F0502020204030204" pitchFamily="34" charset="0"/>
                <a:cs typeface="Calibri" panose="020F0502020204030204" pitchFamily="34" charset="0"/>
              </a:rPr>
              <a:t>Document</a:t>
            </a:r>
          </a:p>
        </p:txBody>
      </p:sp>
      <p:sp>
        <p:nvSpPr>
          <p:cNvPr id="9" name="TextBox 8">
            <a:extLst>
              <a:ext uri="{FF2B5EF4-FFF2-40B4-BE49-F238E27FC236}">
                <a16:creationId xmlns:a16="http://schemas.microsoft.com/office/drawing/2014/main" id="{0CCEAA1D-4460-8AB7-4D4C-27AB6C7E39A9}"/>
              </a:ext>
            </a:extLst>
          </p:cNvPr>
          <p:cNvSpPr txBox="1"/>
          <p:nvPr/>
        </p:nvSpPr>
        <p:spPr>
          <a:xfrm>
            <a:off x="3256313" y="2263973"/>
            <a:ext cx="1256796" cy="307777"/>
          </a:xfrm>
          <a:prstGeom prst="rect">
            <a:avLst/>
          </a:prstGeom>
          <a:noFill/>
          <a:ln w="25400">
            <a:solidFill>
              <a:schemeClr val="bg2"/>
            </a:solidFill>
          </a:ln>
        </p:spPr>
        <p:txBody>
          <a:bodyPr wrap="square" rtlCol="0">
            <a:spAutoFit/>
          </a:bodyPr>
          <a:lstStyle/>
          <a:p>
            <a:pPr algn="ctr"/>
            <a:r>
              <a:rPr lang="en-US" sz="1400" dirty="0">
                <a:solidFill>
                  <a:schemeClr val="bg1"/>
                </a:solidFill>
                <a:latin typeface="Calibri" panose="020F0502020204030204" pitchFamily="34" charset="0"/>
                <a:cs typeface="Calibri" panose="020F0502020204030204" pitchFamily="34" charset="0"/>
              </a:rPr>
              <a:t>User Interface</a:t>
            </a:r>
          </a:p>
        </p:txBody>
      </p:sp>
      <p:sp>
        <p:nvSpPr>
          <p:cNvPr id="10" name="TextBox 9">
            <a:extLst>
              <a:ext uri="{FF2B5EF4-FFF2-40B4-BE49-F238E27FC236}">
                <a16:creationId xmlns:a16="http://schemas.microsoft.com/office/drawing/2014/main" id="{D0427E85-7574-D280-3B19-A48B657C0497}"/>
              </a:ext>
            </a:extLst>
          </p:cNvPr>
          <p:cNvSpPr txBox="1"/>
          <p:nvPr/>
        </p:nvSpPr>
        <p:spPr>
          <a:xfrm>
            <a:off x="6655642" y="2263973"/>
            <a:ext cx="1256796" cy="307777"/>
          </a:xfrm>
          <a:prstGeom prst="rect">
            <a:avLst/>
          </a:prstGeom>
          <a:noFill/>
          <a:ln w="25400">
            <a:solidFill>
              <a:schemeClr val="bg2"/>
            </a:solidFill>
          </a:ln>
        </p:spPr>
        <p:txBody>
          <a:bodyPr wrap="square" rtlCol="0">
            <a:spAutoFit/>
          </a:bodyPr>
          <a:lstStyle/>
          <a:p>
            <a:pPr algn="ctr"/>
            <a:r>
              <a:rPr lang="en-US" sz="1400" dirty="0">
                <a:solidFill>
                  <a:schemeClr val="bg1"/>
                </a:solidFill>
                <a:latin typeface="Calibri" panose="020F0502020204030204" pitchFamily="34" charset="0"/>
                <a:cs typeface="Calibri" panose="020F0502020204030204" pitchFamily="34" charset="0"/>
              </a:rPr>
              <a:t>Hawkeye</a:t>
            </a:r>
          </a:p>
        </p:txBody>
      </p:sp>
    </p:spTree>
    <p:custDataLst>
      <p:tags r:id="rId1"/>
    </p:custDataLst>
    <p:extLst>
      <p:ext uri="{BB962C8B-B14F-4D97-AF65-F5344CB8AC3E}">
        <p14:creationId xmlns:p14="http://schemas.microsoft.com/office/powerpoint/2010/main" val="98659143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PR-655 | Scanning Spectroradiometer | Photo Research, Inc | AV-iQ">
            <a:extLst>
              <a:ext uri="{FF2B5EF4-FFF2-40B4-BE49-F238E27FC236}">
                <a16:creationId xmlns:a16="http://schemas.microsoft.com/office/drawing/2014/main" id="{3DC51765-07F0-9AD7-0A16-43D2EFF6D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56" y="2960416"/>
            <a:ext cx="3218045" cy="20638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LiteLOC v3 – Sensor to Screen Calibration</a:t>
            </a:r>
          </a:p>
        </p:txBody>
      </p:sp>
      <p:sp>
        <p:nvSpPr>
          <p:cNvPr id="13" name="Content Placeholder 2">
            <a:extLst>
              <a:ext uri="{FF2B5EF4-FFF2-40B4-BE49-F238E27FC236}">
                <a16:creationId xmlns:a16="http://schemas.microsoft.com/office/drawing/2014/main" id="{715ED6EA-9A29-2849-F816-DD26012142DE}"/>
              </a:ext>
            </a:extLst>
          </p:cNvPr>
          <p:cNvSpPr txBox="1">
            <a:spLocks/>
          </p:cNvSpPr>
          <p:nvPr/>
        </p:nvSpPr>
        <p:spPr bwMode="auto">
          <a:xfrm>
            <a:off x="609601" y="590550"/>
            <a:ext cx="4920489"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What is happening during the Sensor-to-Screen Calibration:</a:t>
            </a:r>
          </a:p>
          <a:p>
            <a:endParaRPr lang="en-US" sz="18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600" kern="0" dirty="0">
                <a:solidFill>
                  <a:schemeClr val="bg1"/>
                </a:solidFill>
                <a:latin typeface="Calibri" panose="020F0502020204030204" pitchFamily="34" charset="0"/>
              </a:rPr>
              <a:t>We must first determine which chromaticity values we would look to stay consistent for our projector output. DCI standards are the following:</a:t>
            </a:r>
          </a:p>
          <a:p>
            <a:pPr defTabSz="914331">
              <a:lnSpc>
                <a:spcPct val="110000"/>
              </a:lnSpc>
            </a:pPr>
            <a:r>
              <a:rPr lang="da" sz="1600" dirty="0">
                <a:solidFill>
                  <a:srgbClr val="000000"/>
                </a:solidFill>
                <a:latin typeface="Calibri" panose="020F0502020204030204"/>
              </a:rPr>
              <a:t>	X = 0.314 (+/- 0.002)</a:t>
            </a:r>
          </a:p>
          <a:p>
            <a:pPr defTabSz="914331">
              <a:lnSpc>
                <a:spcPct val="110000"/>
              </a:lnSpc>
            </a:pPr>
            <a:r>
              <a:rPr lang="da" sz="1600" dirty="0">
                <a:solidFill>
                  <a:srgbClr val="000000"/>
                </a:solidFill>
                <a:latin typeface="Calibri" panose="020F0502020204030204"/>
              </a:rPr>
              <a:t>	Y = 0.351 (+/- 0.002)</a:t>
            </a:r>
          </a:p>
          <a:p>
            <a:pPr marL="285743" indent="-285743">
              <a:buFont typeface="Arial" panose="020B0604020202020204" pitchFamily="34" charset="0"/>
              <a:buChar char="•"/>
            </a:pPr>
            <a:endParaRPr lang="en-US" sz="16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600" kern="0" dirty="0">
                <a:solidFill>
                  <a:schemeClr val="bg1"/>
                </a:solidFill>
                <a:latin typeface="Calibri" panose="020F0502020204030204" pitchFamily="34" charset="0"/>
              </a:rPr>
              <a:t>Next, we use a Spectroradiometer (ex: PR655) and shoot the luminance at different brightnesses.</a:t>
            </a:r>
            <a:endParaRPr lang="da" sz="1000" dirty="0">
              <a:solidFill>
                <a:srgbClr val="000000"/>
              </a:solidFill>
              <a:latin typeface="Calibri" panose="020F0502020204030204"/>
            </a:endParaRPr>
          </a:p>
          <a:p>
            <a:endParaRPr lang="en-US" sz="1600" kern="0" dirty="0">
              <a:solidFill>
                <a:schemeClr val="bg1"/>
              </a:solidFill>
              <a:latin typeface="Calibri" panose="020F0502020204030204" pitchFamily="34" charset="0"/>
            </a:endParaRPr>
          </a:p>
          <a:p>
            <a:pPr marL="285743" indent="-285743">
              <a:buFont typeface="Arial" panose="020B0604020202020204" pitchFamily="34" charset="0"/>
              <a:buChar char="•"/>
            </a:pPr>
            <a:endParaRPr lang="en-US" sz="1600" kern="0" dirty="0">
              <a:solidFill>
                <a:schemeClr val="bg1"/>
              </a:solidFill>
              <a:latin typeface="Calibri" panose="020F0502020204030204" pitchFamily="34" charset="0"/>
            </a:endParaRPr>
          </a:p>
          <a:p>
            <a:pPr marL="285743" indent="-285743">
              <a:buFont typeface="Arial" panose="020B0604020202020204" pitchFamily="34" charset="0"/>
              <a:buChar char="•"/>
            </a:pPr>
            <a:endParaRPr lang="en-US" sz="1600" kern="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pic>
        <p:nvPicPr>
          <p:cNvPr id="11" name="Picture 10">
            <a:extLst>
              <a:ext uri="{FF2B5EF4-FFF2-40B4-BE49-F238E27FC236}">
                <a16:creationId xmlns:a16="http://schemas.microsoft.com/office/drawing/2014/main" id="{D8815379-B431-896E-3B4F-073A49399761}"/>
              </a:ext>
            </a:extLst>
          </p:cNvPr>
          <p:cNvPicPr>
            <a:picLocks noChangeAspect="1"/>
          </p:cNvPicPr>
          <p:nvPr/>
        </p:nvPicPr>
        <p:blipFill>
          <a:blip r:embed="rId5"/>
          <a:stretch>
            <a:fillRect/>
          </a:stretch>
        </p:blipFill>
        <p:spPr>
          <a:xfrm>
            <a:off x="6092128" y="650605"/>
            <a:ext cx="2736656" cy="1619119"/>
          </a:xfrm>
          <a:prstGeom prst="rect">
            <a:avLst/>
          </a:prstGeom>
        </p:spPr>
      </p:pic>
      <p:sp>
        <p:nvSpPr>
          <p:cNvPr id="14" name="Oval 13">
            <a:extLst>
              <a:ext uri="{FF2B5EF4-FFF2-40B4-BE49-F238E27FC236}">
                <a16:creationId xmlns:a16="http://schemas.microsoft.com/office/drawing/2014/main" id="{44B8BE0F-0CD1-E566-F364-2A93E708F995}"/>
              </a:ext>
            </a:extLst>
          </p:cNvPr>
          <p:cNvSpPr/>
          <p:nvPr/>
        </p:nvSpPr>
        <p:spPr bwMode="auto">
          <a:xfrm>
            <a:off x="7186985" y="1341297"/>
            <a:ext cx="461554" cy="339634"/>
          </a:xfrm>
          <a:prstGeom prst="ellipse">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a:latin typeface="Arial" charset="0"/>
              <a:ea typeface="ＭＳ Ｐゴシック" pitchFamily="34" charset="-128"/>
            </a:endParaRPr>
          </a:p>
        </p:txBody>
      </p:sp>
      <p:cxnSp>
        <p:nvCxnSpPr>
          <p:cNvPr id="16" name="Straight Connector 15">
            <a:extLst>
              <a:ext uri="{FF2B5EF4-FFF2-40B4-BE49-F238E27FC236}">
                <a16:creationId xmlns:a16="http://schemas.microsoft.com/office/drawing/2014/main" id="{3E3B3106-D023-027D-F2F9-AEC55E5C77D5}"/>
              </a:ext>
            </a:extLst>
          </p:cNvPr>
          <p:cNvCxnSpPr>
            <a:cxnSpLocks/>
            <a:endCxn id="14" idx="5"/>
          </p:cNvCxnSpPr>
          <p:nvPr/>
        </p:nvCxnSpPr>
        <p:spPr bwMode="auto">
          <a:xfrm flipV="1">
            <a:off x="7315201" y="1631194"/>
            <a:ext cx="265745" cy="1550157"/>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16083A82-3A18-3D2B-0A7E-60C14906826A}"/>
              </a:ext>
            </a:extLst>
          </p:cNvPr>
          <p:cNvCxnSpPr>
            <a:cxnSpLocks/>
          </p:cNvCxnSpPr>
          <p:nvPr/>
        </p:nvCxnSpPr>
        <p:spPr bwMode="auto">
          <a:xfrm flipV="1">
            <a:off x="6887278" y="1483767"/>
            <a:ext cx="299707" cy="1697584"/>
          </a:xfrm>
          <a:prstGeom prst="line">
            <a:avLst/>
          </a:prstGeom>
          <a:solidFill>
            <a:schemeClr val="accent1"/>
          </a:solidFill>
          <a:ln w="9525" cap="flat" cmpd="sng" algn="ctr">
            <a:solidFill>
              <a:srgbClr val="0070C0"/>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320073547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08BD0-D927-5B1D-4FF4-787E7E2B6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E97E4-371B-540D-486A-6397B78EA339}"/>
              </a:ext>
            </a:extLst>
          </p:cNvPr>
          <p:cNvSpPr>
            <a:spLocks noGrp="1"/>
          </p:cNvSpPr>
          <p:nvPr>
            <p:ph type="title"/>
          </p:nvPr>
        </p:nvSpPr>
        <p:spPr/>
        <p:txBody>
          <a:bodyPr/>
          <a:lstStyle/>
          <a:p>
            <a:r>
              <a:rPr lang="en-US" dirty="0"/>
              <a:t>LiteLOC v3 – Sensor to Screen Calibration</a:t>
            </a:r>
          </a:p>
        </p:txBody>
      </p:sp>
      <p:sp>
        <p:nvSpPr>
          <p:cNvPr id="3" name="Content Placeholder 2">
            <a:extLst>
              <a:ext uri="{FF2B5EF4-FFF2-40B4-BE49-F238E27FC236}">
                <a16:creationId xmlns:a16="http://schemas.microsoft.com/office/drawing/2014/main" id="{E0FBE35E-4556-C4F2-B3D6-66B1CDAA760B}"/>
              </a:ext>
            </a:extLst>
          </p:cNvPr>
          <p:cNvSpPr txBox="1">
            <a:spLocks/>
          </p:cNvSpPr>
          <p:nvPr/>
        </p:nvSpPr>
        <p:spPr bwMode="auto">
          <a:xfrm>
            <a:off x="570639" y="666750"/>
            <a:ext cx="8192361" cy="3526022"/>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What is happening during the Sensor-to-Screen Calibration (Continued):</a:t>
            </a:r>
          </a:p>
          <a:p>
            <a:endParaRPr lang="en-US" sz="14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400" kern="0" dirty="0">
                <a:solidFill>
                  <a:schemeClr val="bg1"/>
                </a:solidFill>
                <a:latin typeface="Calibri" panose="020F0502020204030204" pitchFamily="34" charset="0"/>
              </a:rPr>
              <a:t>The calibration process will increase and decrease our drive colors (Red, Green and Blue) by 20%. When this happens, our tristimulus for CSENSE is recorded (CS X. CS Y and CSZ) and the tristimulus for our spectroradiometer are recorded (White x, White y and Foot Lambert).</a:t>
            </a:r>
          </a:p>
          <a:p>
            <a:pPr marL="285743" indent="-285743">
              <a:buFont typeface="Arial" panose="020B0604020202020204" pitchFamily="34" charset="0"/>
              <a:buChar char="•"/>
            </a:pPr>
            <a:endParaRPr lang="en-US" sz="14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400" kern="0" dirty="0">
                <a:solidFill>
                  <a:schemeClr val="bg1"/>
                </a:solidFill>
                <a:latin typeface="Calibri" panose="020F0502020204030204" pitchFamily="34" charset="0"/>
              </a:rPr>
              <a:t> A total of 9 measurements are taken.</a:t>
            </a:r>
          </a:p>
          <a:p>
            <a:endParaRPr lang="en-US" sz="14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400" kern="0" dirty="0">
                <a:solidFill>
                  <a:schemeClr val="bg1"/>
                </a:solidFill>
                <a:latin typeface="Calibri" panose="020F0502020204030204" pitchFamily="34" charset="0"/>
              </a:rPr>
              <a:t>After recording all of these values, we can determine the math model used to achieve certain brightnesses and colors.</a:t>
            </a:r>
          </a:p>
          <a:p>
            <a:pPr marL="285743" indent="-285743">
              <a:buFont typeface="Arial" panose="020B0604020202020204" pitchFamily="34" charset="0"/>
              <a:buChar char="•"/>
            </a:pPr>
            <a:endParaRPr lang="en-US" sz="1400" kern="0" dirty="0">
              <a:solidFill>
                <a:schemeClr val="bg1"/>
              </a:solidFill>
              <a:latin typeface="Calibri" panose="020F0502020204030204" pitchFamily="34" charset="0"/>
            </a:endParaRPr>
          </a:p>
          <a:p>
            <a:pPr marL="285743" indent="-285743">
              <a:buFont typeface="Arial" panose="020B0604020202020204" pitchFamily="34" charset="0"/>
              <a:buChar char="•"/>
            </a:pPr>
            <a:endParaRPr lang="en-US" sz="1400" kern="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pic>
        <p:nvPicPr>
          <p:cNvPr id="7" name="Picture 6">
            <a:extLst>
              <a:ext uri="{FF2B5EF4-FFF2-40B4-BE49-F238E27FC236}">
                <a16:creationId xmlns:a16="http://schemas.microsoft.com/office/drawing/2014/main" id="{A9D41183-FD28-BB2F-87CC-59D866245238}"/>
              </a:ext>
            </a:extLst>
          </p:cNvPr>
          <p:cNvPicPr>
            <a:picLocks noChangeAspect="1"/>
          </p:cNvPicPr>
          <p:nvPr/>
        </p:nvPicPr>
        <p:blipFill>
          <a:blip r:embed="rId4"/>
          <a:stretch>
            <a:fillRect/>
          </a:stretch>
        </p:blipFill>
        <p:spPr>
          <a:xfrm>
            <a:off x="570639" y="3028950"/>
            <a:ext cx="6119191" cy="1902827"/>
          </a:xfrm>
          <a:prstGeom prst="rect">
            <a:avLst/>
          </a:prstGeom>
        </p:spPr>
      </p:pic>
      <p:pic>
        <p:nvPicPr>
          <p:cNvPr id="1026" name="Picture 2" descr="The CIE 1931 color space chromaticity diagram. From “CIE1931xy blank”... |  Download Scientific Diagram">
            <a:extLst>
              <a:ext uri="{FF2B5EF4-FFF2-40B4-BE49-F238E27FC236}">
                <a16:creationId xmlns:a16="http://schemas.microsoft.com/office/drawing/2014/main" id="{B75E2BD1-5BE4-F4EF-078E-C8B587159C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2282" y="3028950"/>
            <a:ext cx="1797440" cy="19028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352878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Sensor to Screen Calibration</a:t>
            </a:r>
          </a:p>
        </p:txBody>
      </p:sp>
      <p:pic>
        <p:nvPicPr>
          <p:cNvPr id="4" name="Picture 3">
            <a:extLst>
              <a:ext uri="{FF2B5EF4-FFF2-40B4-BE49-F238E27FC236}">
                <a16:creationId xmlns:a16="http://schemas.microsoft.com/office/drawing/2014/main" id="{06922615-7A76-A6AE-C0F9-9C52D5B8650B}"/>
              </a:ext>
            </a:extLst>
          </p:cNvPr>
          <p:cNvPicPr>
            <a:picLocks noChangeAspect="1"/>
          </p:cNvPicPr>
          <p:nvPr/>
        </p:nvPicPr>
        <p:blipFill>
          <a:blip r:embed="rId4"/>
          <a:stretch>
            <a:fillRect/>
          </a:stretch>
        </p:blipFill>
        <p:spPr>
          <a:xfrm>
            <a:off x="5257800" y="1352550"/>
            <a:ext cx="3614983" cy="2631541"/>
          </a:xfrm>
          <a:prstGeom prst="rect">
            <a:avLst/>
          </a:prstGeom>
        </p:spPr>
      </p:pic>
      <p:sp>
        <p:nvSpPr>
          <p:cNvPr id="5" name="Rectangle: Rounded Corners 4">
            <a:extLst>
              <a:ext uri="{FF2B5EF4-FFF2-40B4-BE49-F238E27FC236}">
                <a16:creationId xmlns:a16="http://schemas.microsoft.com/office/drawing/2014/main" id="{43CB02E0-FF51-B080-DB9E-AAD23169C253}"/>
              </a:ext>
            </a:extLst>
          </p:cNvPr>
          <p:cNvSpPr/>
          <p:nvPr/>
        </p:nvSpPr>
        <p:spPr bwMode="auto">
          <a:xfrm>
            <a:off x="6713711" y="2816510"/>
            <a:ext cx="537162" cy="230687"/>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a:latin typeface="Arial" charset="0"/>
              <a:ea typeface="ＭＳ Ｐゴシック" pitchFamily="34" charset="-128"/>
            </a:endParaRPr>
          </a:p>
        </p:txBody>
      </p:sp>
      <p:sp>
        <p:nvSpPr>
          <p:cNvPr id="3" name="Content Placeholder 2">
            <a:extLst>
              <a:ext uri="{FF2B5EF4-FFF2-40B4-BE49-F238E27FC236}">
                <a16:creationId xmlns:a16="http://schemas.microsoft.com/office/drawing/2014/main" id="{5132B623-5CC7-264B-8095-E4910672CF1E}"/>
              </a:ext>
            </a:extLst>
          </p:cNvPr>
          <p:cNvSpPr txBox="1">
            <a:spLocks/>
          </p:cNvSpPr>
          <p:nvPr/>
        </p:nvSpPr>
        <p:spPr bwMode="auto">
          <a:xfrm>
            <a:off x="570639" y="1072272"/>
            <a:ext cx="4572000" cy="3526022"/>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What is happening during the Sensor-to-Screen Calibration (Continued):</a:t>
            </a:r>
          </a:p>
          <a:p>
            <a:endParaRPr lang="en-US" sz="18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600" kern="0" dirty="0">
                <a:solidFill>
                  <a:schemeClr val="bg1"/>
                </a:solidFill>
                <a:latin typeface="Calibri" panose="020F0502020204030204" pitchFamily="34" charset="0"/>
              </a:rPr>
              <a:t>After we shoot the correct color chromaticity co-ordinates (x, and y) per each laser drive level, our CSB records the values associated to CX, CY and CZ. </a:t>
            </a:r>
          </a:p>
          <a:p>
            <a:endParaRPr lang="en-US" sz="16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600" kern="0" dirty="0">
                <a:solidFill>
                  <a:schemeClr val="bg1"/>
                </a:solidFill>
                <a:latin typeface="Calibri" panose="020F0502020204030204" pitchFamily="34" charset="0"/>
              </a:rPr>
              <a:t>A math model is used to drive the projector to a certain brightness + color as per user input after calibration is complete.</a:t>
            </a:r>
          </a:p>
          <a:p>
            <a:pPr marL="285743" indent="-285743">
              <a:buFont typeface="Arial" panose="020B0604020202020204" pitchFamily="34" charset="0"/>
              <a:buChar char="•"/>
            </a:pPr>
            <a:endParaRPr lang="en-US" sz="1600" kern="0" dirty="0">
              <a:solidFill>
                <a:schemeClr val="bg1"/>
              </a:solidFill>
              <a:latin typeface="Calibri" panose="020F0502020204030204" pitchFamily="34" charset="0"/>
            </a:endParaRPr>
          </a:p>
          <a:p>
            <a:pPr marL="285743" indent="-285743">
              <a:buFont typeface="Arial" panose="020B0604020202020204" pitchFamily="34" charset="0"/>
              <a:buChar char="•"/>
            </a:pPr>
            <a:endParaRPr lang="en-US" sz="1600" kern="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69089823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Sensor to Screen Calibration</a:t>
            </a:r>
          </a:p>
        </p:txBody>
      </p:sp>
      <p:sp>
        <p:nvSpPr>
          <p:cNvPr id="3" name="Content Placeholder 2">
            <a:extLst>
              <a:ext uri="{FF2B5EF4-FFF2-40B4-BE49-F238E27FC236}">
                <a16:creationId xmlns:a16="http://schemas.microsoft.com/office/drawing/2014/main" id="{5132B623-5CC7-264B-8095-E4910672CF1E}"/>
              </a:ext>
            </a:extLst>
          </p:cNvPr>
          <p:cNvSpPr txBox="1">
            <a:spLocks/>
          </p:cNvSpPr>
          <p:nvPr/>
        </p:nvSpPr>
        <p:spPr bwMode="auto">
          <a:xfrm>
            <a:off x="570640" y="666750"/>
            <a:ext cx="8349638"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What is happening during the Sensor-to-Screen Calibration (Continued):</a:t>
            </a:r>
          </a:p>
          <a:p>
            <a:endParaRPr lang="en-US" sz="1600" kern="0" dirty="0">
              <a:solidFill>
                <a:schemeClr val="bg1"/>
              </a:solidFill>
              <a:latin typeface="Calibri" panose="020F0502020204030204" pitchFamily="34" charset="0"/>
            </a:endParaRPr>
          </a:p>
          <a:p>
            <a:r>
              <a:rPr lang="en-US" sz="1600" kern="0" dirty="0">
                <a:solidFill>
                  <a:schemeClr val="bg1"/>
                </a:solidFill>
                <a:latin typeface="Calibri" panose="020F0502020204030204" pitchFamily="34" charset="0"/>
              </a:rPr>
              <a:t>Here we can see the CX, CY and CZ values for reference along with some Laser Current and Voltage. </a:t>
            </a:r>
            <a:r>
              <a:rPr lang="en-US" sz="1600" i="1" kern="0" dirty="0">
                <a:solidFill>
                  <a:srgbClr val="0070C0"/>
                </a:solidFill>
                <a:latin typeface="Calibri" panose="020F0502020204030204" pitchFamily="34" charset="0"/>
              </a:rPr>
              <a:t>Note that all these values are saved in the background. The purpose of sharing this pictures is only for reference.</a:t>
            </a:r>
            <a:endParaRPr lang="en-US" sz="1600" kern="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pic>
        <p:nvPicPr>
          <p:cNvPr id="9" name="Picture 8">
            <a:extLst>
              <a:ext uri="{FF2B5EF4-FFF2-40B4-BE49-F238E27FC236}">
                <a16:creationId xmlns:a16="http://schemas.microsoft.com/office/drawing/2014/main" id="{032155DD-1A1A-210B-E1A0-2BE88AFCFDF6}"/>
              </a:ext>
            </a:extLst>
          </p:cNvPr>
          <p:cNvPicPr>
            <a:picLocks noChangeAspect="1"/>
          </p:cNvPicPr>
          <p:nvPr/>
        </p:nvPicPr>
        <p:blipFill>
          <a:blip r:embed="rId4"/>
          <a:stretch>
            <a:fillRect/>
          </a:stretch>
        </p:blipFill>
        <p:spPr>
          <a:xfrm>
            <a:off x="459696" y="70306"/>
            <a:ext cx="8796308" cy="5642691"/>
          </a:xfrm>
          <a:prstGeom prst="rect">
            <a:avLst/>
          </a:prstGeom>
        </p:spPr>
      </p:pic>
      <p:sp>
        <p:nvSpPr>
          <p:cNvPr id="12" name="Rectangle: Rounded Corners 11">
            <a:extLst>
              <a:ext uri="{FF2B5EF4-FFF2-40B4-BE49-F238E27FC236}">
                <a16:creationId xmlns:a16="http://schemas.microsoft.com/office/drawing/2014/main" id="{1E61BCF9-663A-0D1D-9E2D-D367325BC430}"/>
              </a:ext>
            </a:extLst>
          </p:cNvPr>
          <p:cNvSpPr/>
          <p:nvPr/>
        </p:nvSpPr>
        <p:spPr bwMode="auto">
          <a:xfrm>
            <a:off x="5363468" y="3037788"/>
            <a:ext cx="685800" cy="137160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3582792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Sensor to Screen Calibration</a:t>
            </a:r>
          </a:p>
        </p:txBody>
      </p:sp>
      <p:sp>
        <p:nvSpPr>
          <p:cNvPr id="13" name="Content Placeholder 2">
            <a:extLst>
              <a:ext uri="{FF2B5EF4-FFF2-40B4-BE49-F238E27FC236}">
                <a16:creationId xmlns:a16="http://schemas.microsoft.com/office/drawing/2014/main" id="{715ED6EA-9A29-2849-F816-DD26012142DE}"/>
              </a:ext>
            </a:extLst>
          </p:cNvPr>
          <p:cNvSpPr txBox="1">
            <a:spLocks/>
          </p:cNvSpPr>
          <p:nvPr/>
        </p:nvSpPr>
        <p:spPr bwMode="auto">
          <a:xfrm>
            <a:off x="609600" y="590550"/>
            <a:ext cx="80010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What is the result after a Successful Screen Calibration?</a:t>
            </a:r>
          </a:p>
          <a:p>
            <a:endParaRPr lang="en-US" sz="18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kern="0" dirty="0">
                <a:solidFill>
                  <a:schemeClr val="bg1"/>
                </a:solidFill>
                <a:latin typeface="Calibri" panose="020F0502020204030204" pitchFamily="34" charset="0"/>
              </a:rPr>
              <a:t>On the Main Menu under “Laser Settings”, you can next click on “LASER POWER/LITELOC SETUP”. Here you will have a nice slider bar that allows you to bring up or down the brightness. When moving brightness up or down on this screen you’ll be able to always maintain the same color chromaticity values!</a:t>
            </a:r>
          </a:p>
          <a:p>
            <a:endParaRPr lang="en-US" sz="1800" dirty="0">
              <a:solidFill>
                <a:schemeClr val="bg1"/>
              </a:solidFill>
              <a:latin typeface="Calibri" panose="020F0502020204030204" pitchFamily="34" charset="0"/>
            </a:endParaRPr>
          </a:p>
        </p:txBody>
      </p:sp>
      <p:pic>
        <p:nvPicPr>
          <p:cNvPr id="5" name="Picture 4">
            <a:extLst>
              <a:ext uri="{FF2B5EF4-FFF2-40B4-BE49-F238E27FC236}">
                <a16:creationId xmlns:a16="http://schemas.microsoft.com/office/drawing/2014/main" id="{CAB66A03-8225-1FB8-3994-86E258742BCA}"/>
              </a:ext>
            </a:extLst>
          </p:cNvPr>
          <p:cNvPicPr>
            <a:picLocks noChangeAspect="1"/>
          </p:cNvPicPr>
          <p:nvPr/>
        </p:nvPicPr>
        <p:blipFill>
          <a:blip r:embed="rId4"/>
          <a:stretch>
            <a:fillRect/>
          </a:stretch>
        </p:blipFill>
        <p:spPr>
          <a:xfrm>
            <a:off x="2590800" y="2266950"/>
            <a:ext cx="3962400" cy="2564901"/>
          </a:xfrm>
          <a:prstGeom prst="rect">
            <a:avLst/>
          </a:prstGeom>
        </p:spPr>
      </p:pic>
      <p:sp>
        <p:nvSpPr>
          <p:cNvPr id="6" name="Rectangle: Rounded Corners 5">
            <a:extLst>
              <a:ext uri="{FF2B5EF4-FFF2-40B4-BE49-F238E27FC236}">
                <a16:creationId xmlns:a16="http://schemas.microsoft.com/office/drawing/2014/main" id="{96DFE68A-5EB6-EA88-4AED-3F7551F3C0CC}"/>
              </a:ext>
            </a:extLst>
          </p:cNvPr>
          <p:cNvSpPr/>
          <p:nvPr/>
        </p:nvSpPr>
        <p:spPr bwMode="auto">
          <a:xfrm>
            <a:off x="2815132" y="4246626"/>
            <a:ext cx="1071068" cy="322583"/>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7" name="Rectangle: Rounded Corners 6">
            <a:extLst>
              <a:ext uri="{FF2B5EF4-FFF2-40B4-BE49-F238E27FC236}">
                <a16:creationId xmlns:a16="http://schemas.microsoft.com/office/drawing/2014/main" id="{A242B1A9-B5DB-3F57-1236-F9A27CA31B2E}"/>
              </a:ext>
            </a:extLst>
          </p:cNvPr>
          <p:cNvSpPr/>
          <p:nvPr/>
        </p:nvSpPr>
        <p:spPr bwMode="auto">
          <a:xfrm>
            <a:off x="2799282" y="3065524"/>
            <a:ext cx="3441889" cy="983927"/>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113714103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Sensor to Screen Calibration</a:t>
            </a:r>
          </a:p>
        </p:txBody>
      </p:sp>
      <p:sp>
        <p:nvSpPr>
          <p:cNvPr id="13" name="Content Placeholder 2">
            <a:extLst>
              <a:ext uri="{FF2B5EF4-FFF2-40B4-BE49-F238E27FC236}">
                <a16:creationId xmlns:a16="http://schemas.microsoft.com/office/drawing/2014/main" id="{715ED6EA-9A29-2849-F816-DD26012142DE}"/>
              </a:ext>
            </a:extLst>
          </p:cNvPr>
          <p:cNvSpPr txBox="1">
            <a:spLocks/>
          </p:cNvSpPr>
          <p:nvPr/>
        </p:nvSpPr>
        <p:spPr bwMode="auto">
          <a:xfrm>
            <a:off x="609600" y="590550"/>
            <a:ext cx="38100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What if I need different Target White points?</a:t>
            </a:r>
          </a:p>
          <a:p>
            <a:endParaRPr lang="en-US" sz="18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kern="0" dirty="0">
                <a:solidFill>
                  <a:schemeClr val="bg1"/>
                </a:solidFill>
                <a:latin typeface="Calibri" panose="020F0502020204030204" pitchFamily="34" charset="0"/>
              </a:rPr>
              <a:t>You can select the bottom left part of the LASER POWER/LITELOC Setup screen that identifies your White target color. When doing this, you have the option to change your white target. Changing the white target is possible, but your onscreen brightness will not be maximum.</a:t>
            </a:r>
          </a:p>
          <a:p>
            <a:pPr marL="285750" indent="-285750">
              <a:buFont typeface="Arial" panose="020B0604020202020204" pitchFamily="34" charset="0"/>
              <a:buChar char="•"/>
            </a:pPr>
            <a:endParaRPr lang="en-US" sz="16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kern="0" dirty="0">
                <a:solidFill>
                  <a:schemeClr val="bg1"/>
                </a:solidFill>
                <a:latin typeface="Calibri" panose="020F0502020204030204" pitchFamily="34" charset="0"/>
              </a:rPr>
              <a:t>For maintaining maximum brightness for a different color target, it is preferred to setup a separate “Sensor to Screen File”.</a:t>
            </a:r>
          </a:p>
        </p:txBody>
      </p:sp>
      <p:pic>
        <p:nvPicPr>
          <p:cNvPr id="5" name="Picture 4">
            <a:extLst>
              <a:ext uri="{FF2B5EF4-FFF2-40B4-BE49-F238E27FC236}">
                <a16:creationId xmlns:a16="http://schemas.microsoft.com/office/drawing/2014/main" id="{CAB66A03-8225-1FB8-3994-86E258742BCA}"/>
              </a:ext>
            </a:extLst>
          </p:cNvPr>
          <p:cNvPicPr>
            <a:picLocks noChangeAspect="1"/>
          </p:cNvPicPr>
          <p:nvPr/>
        </p:nvPicPr>
        <p:blipFill>
          <a:blip r:embed="rId4"/>
          <a:stretch>
            <a:fillRect/>
          </a:stretch>
        </p:blipFill>
        <p:spPr>
          <a:xfrm>
            <a:off x="4595854" y="1581150"/>
            <a:ext cx="3962400" cy="2564901"/>
          </a:xfrm>
          <a:prstGeom prst="rect">
            <a:avLst/>
          </a:prstGeom>
        </p:spPr>
      </p:pic>
      <p:sp>
        <p:nvSpPr>
          <p:cNvPr id="6" name="Rectangle: Rounded Corners 5">
            <a:extLst>
              <a:ext uri="{FF2B5EF4-FFF2-40B4-BE49-F238E27FC236}">
                <a16:creationId xmlns:a16="http://schemas.microsoft.com/office/drawing/2014/main" id="{96DFE68A-5EB6-EA88-4AED-3F7551F3C0CC}"/>
              </a:ext>
            </a:extLst>
          </p:cNvPr>
          <p:cNvSpPr/>
          <p:nvPr/>
        </p:nvSpPr>
        <p:spPr bwMode="auto">
          <a:xfrm>
            <a:off x="4820186" y="3560826"/>
            <a:ext cx="1071068" cy="322583"/>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5359880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Remote UI Screen</a:t>
            </a:r>
          </a:p>
        </p:txBody>
      </p:sp>
      <p:sp>
        <p:nvSpPr>
          <p:cNvPr id="13" name="Content Placeholder 2">
            <a:extLst>
              <a:ext uri="{FF2B5EF4-FFF2-40B4-BE49-F238E27FC236}">
                <a16:creationId xmlns:a16="http://schemas.microsoft.com/office/drawing/2014/main" id="{715ED6EA-9A29-2849-F816-DD26012142DE}"/>
              </a:ext>
            </a:extLst>
          </p:cNvPr>
          <p:cNvSpPr txBox="1">
            <a:spLocks/>
          </p:cNvSpPr>
          <p:nvPr/>
        </p:nvSpPr>
        <p:spPr bwMode="auto">
          <a:xfrm>
            <a:off x="609600" y="590550"/>
            <a:ext cx="39624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LiteLOC Setup Screen:</a:t>
            </a:r>
          </a:p>
          <a:p>
            <a:endParaRPr lang="en-US" sz="18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kern="0" dirty="0">
                <a:solidFill>
                  <a:schemeClr val="bg1"/>
                </a:solidFill>
                <a:latin typeface="Calibri" panose="020F0502020204030204" pitchFamily="34" charset="0"/>
              </a:rPr>
              <a:t>You’ll notice that the CP4445-RGB and CP4455-RGB projectors will have an additional bar on the screen that identifies “Maximum Expected Humidity”. This is because these 2 models have an external chiller.</a:t>
            </a:r>
          </a:p>
          <a:p>
            <a:pPr marL="285750" indent="-285750">
              <a:buFont typeface="Arial" panose="020B0604020202020204" pitchFamily="34" charset="0"/>
              <a:buChar char="•"/>
            </a:pPr>
            <a:endParaRPr lang="en-US" sz="16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600" kern="0" dirty="0">
                <a:solidFill>
                  <a:schemeClr val="bg1"/>
                </a:solidFill>
                <a:latin typeface="Calibri" panose="020F0502020204030204" pitchFamily="34" charset="0"/>
              </a:rPr>
              <a:t>You’ll notice other Series IV OctoLas models (CP2415-RGB, CP2420-RGB, CP4415-RGB GEN2, CP4420-RGB GEN2, CP4425-RGB and CP4435-RGB do NOT have this “Maximum Expected Humidity” bar. This is because these models to NOT have an external chiller.</a:t>
            </a:r>
          </a:p>
          <a:p>
            <a:endParaRPr lang="en-US" sz="1800" dirty="0">
              <a:solidFill>
                <a:schemeClr val="bg1"/>
              </a:solidFill>
              <a:latin typeface="Calibri" panose="020F0502020204030204" pitchFamily="34" charset="0"/>
            </a:endParaRPr>
          </a:p>
        </p:txBody>
      </p:sp>
      <p:pic>
        <p:nvPicPr>
          <p:cNvPr id="3" name="Picture 2">
            <a:extLst>
              <a:ext uri="{FF2B5EF4-FFF2-40B4-BE49-F238E27FC236}">
                <a16:creationId xmlns:a16="http://schemas.microsoft.com/office/drawing/2014/main" id="{7F56A642-877E-F7BD-79B7-8E1BADAF01BD}"/>
              </a:ext>
            </a:extLst>
          </p:cNvPr>
          <p:cNvPicPr>
            <a:picLocks noChangeAspect="1"/>
          </p:cNvPicPr>
          <p:nvPr/>
        </p:nvPicPr>
        <p:blipFill>
          <a:blip r:embed="rId4"/>
          <a:stretch>
            <a:fillRect/>
          </a:stretch>
        </p:blipFill>
        <p:spPr>
          <a:xfrm>
            <a:off x="5200486" y="590550"/>
            <a:ext cx="3505200" cy="1877604"/>
          </a:xfrm>
          <a:prstGeom prst="rect">
            <a:avLst/>
          </a:prstGeom>
        </p:spPr>
      </p:pic>
      <p:pic>
        <p:nvPicPr>
          <p:cNvPr id="5" name="Picture 4">
            <a:extLst>
              <a:ext uri="{FF2B5EF4-FFF2-40B4-BE49-F238E27FC236}">
                <a16:creationId xmlns:a16="http://schemas.microsoft.com/office/drawing/2014/main" id="{CAB66A03-8225-1FB8-3994-86E258742BCA}"/>
              </a:ext>
            </a:extLst>
          </p:cNvPr>
          <p:cNvPicPr>
            <a:picLocks noChangeAspect="1"/>
          </p:cNvPicPr>
          <p:nvPr/>
        </p:nvPicPr>
        <p:blipFill>
          <a:blip r:embed="rId5"/>
          <a:stretch>
            <a:fillRect/>
          </a:stretch>
        </p:blipFill>
        <p:spPr>
          <a:xfrm>
            <a:off x="5143173" y="2606131"/>
            <a:ext cx="3619827" cy="2343150"/>
          </a:xfrm>
          <a:prstGeom prst="rect">
            <a:avLst/>
          </a:prstGeom>
        </p:spPr>
      </p:pic>
      <p:sp>
        <p:nvSpPr>
          <p:cNvPr id="6" name="Rectangle: Rounded Corners 5">
            <a:extLst>
              <a:ext uri="{FF2B5EF4-FFF2-40B4-BE49-F238E27FC236}">
                <a16:creationId xmlns:a16="http://schemas.microsoft.com/office/drawing/2014/main" id="{E192BCE0-D83A-67C8-E13C-7E0459D3DD3B}"/>
              </a:ext>
            </a:extLst>
          </p:cNvPr>
          <p:cNvSpPr/>
          <p:nvPr/>
        </p:nvSpPr>
        <p:spPr bwMode="auto">
          <a:xfrm>
            <a:off x="5390986" y="1733551"/>
            <a:ext cx="1695614" cy="47029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323645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Remote UI Screen </a:t>
            </a:r>
          </a:p>
        </p:txBody>
      </p:sp>
      <p:sp>
        <p:nvSpPr>
          <p:cNvPr id="13" name="Content Placeholder 2">
            <a:extLst>
              <a:ext uri="{FF2B5EF4-FFF2-40B4-BE49-F238E27FC236}">
                <a16:creationId xmlns:a16="http://schemas.microsoft.com/office/drawing/2014/main" id="{715ED6EA-9A29-2849-F816-DD26012142DE}"/>
              </a:ext>
            </a:extLst>
          </p:cNvPr>
          <p:cNvSpPr txBox="1">
            <a:spLocks/>
          </p:cNvSpPr>
          <p:nvPr/>
        </p:nvSpPr>
        <p:spPr bwMode="auto">
          <a:xfrm>
            <a:off x="609600" y="590550"/>
            <a:ext cx="42672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LiteLOC Setup Screen:</a:t>
            </a:r>
          </a:p>
          <a:p>
            <a:endParaRPr lang="en-US" sz="18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200" kern="0" dirty="0">
                <a:solidFill>
                  <a:schemeClr val="bg1"/>
                </a:solidFill>
                <a:latin typeface="Calibri" panose="020F0502020204030204" pitchFamily="34" charset="0"/>
              </a:rPr>
              <a:t>Laser Projectors are affected by temperature. If we run lasers at higher temperatures without reducing brightness we would reduce laser life below 30K hours.</a:t>
            </a:r>
          </a:p>
          <a:p>
            <a:pPr marL="285743" indent="-285743">
              <a:buFont typeface="Arial" panose="020B0604020202020204" pitchFamily="34" charset="0"/>
              <a:buChar char="•"/>
            </a:pPr>
            <a:endParaRPr lang="en-US" sz="12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200" kern="0" dirty="0">
                <a:solidFill>
                  <a:schemeClr val="bg1"/>
                </a:solidFill>
                <a:latin typeface="Calibri" panose="020F0502020204030204" pitchFamily="34" charset="0"/>
              </a:rPr>
              <a:t>To maintain a 30k laser life, LiteLOC automatically reduces the brightness output as temperatures increase. The LiteLOC screen will identify the system adjusted brightness as temperatures increase (Identified on UI as “System Adjusted brightness”).  </a:t>
            </a:r>
          </a:p>
          <a:p>
            <a:pPr marL="285743" indent="-285743">
              <a:buFont typeface="Arial" panose="020B0604020202020204" pitchFamily="34" charset="0"/>
              <a:buChar char="•"/>
            </a:pPr>
            <a:endParaRPr lang="en-US" sz="12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200" kern="0" dirty="0">
                <a:solidFill>
                  <a:schemeClr val="bg1"/>
                </a:solidFill>
                <a:latin typeface="Calibri" panose="020F0502020204030204" pitchFamily="34" charset="0"/>
              </a:rPr>
              <a:t>The LiteLOC screen will also identify the needed temperature to achieve the user set brightness (Identified on UI as “Ambient Temperature - Limit”). </a:t>
            </a:r>
          </a:p>
          <a:p>
            <a:pPr marL="285743" indent="-285743">
              <a:buFont typeface="Arial" panose="020B0604020202020204" pitchFamily="34" charset="0"/>
              <a:buChar char="•"/>
            </a:pPr>
            <a:endParaRPr lang="en-US" sz="12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200" kern="0" dirty="0">
                <a:solidFill>
                  <a:schemeClr val="bg1"/>
                </a:solidFill>
                <a:latin typeface="Calibri" panose="020F0502020204030204" pitchFamily="34" charset="0"/>
              </a:rPr>
              <a:t>Humidity is also shown on this screen. Max Humidity selected is used to find the Ambient Temperature – Limit for your selected brightness.</a:t>
            </a:r>
          </a:p>
          <a:p>
            <a:endParaRPr lang="en-US" sz="1800" dirty="0">
              <a:solidFill>
                <a:schemeClr val="bg1"/>
              </a:solidFill>
              <a:latin typeface="Calibri" panose="020F0502020204030204" pitchFamily="34" charset="0"/>
            </a:endParaRPr>
          </a:p>
        </p:txBody>
      </p:sp>
      <p:pic>
        <p:nvPicPr>
          <p:cNvPr id="3" name="Picture 2">
            <a:extLst>
              <a:ext uri="{FF2B5EF4-FFF2-40B4-BE49-F238E27FC236}">
                <a16:creationId xmlns:a16="http://schemas.microsoft.com/office/drawing/2014/main" id="{7F56A642-877E-F7BD-79B7-8E1BADAF01BD}"/>
              </a:ext>
            </a:extLst>
          </p:cNvPr>
          <p:cNvPicPr>
            <a:picLocks noChangeAspect="1"/>
          </p:cNvPicPr>
          <p:nvPr/>
        </p:nvPicPr>
        <p:blipFill>
          <a:blip r:embed="rId4"/>
          <a:stretch>
            <a:fillRect/>
          </a:stretch>
        </p:blipFill>
        <p:spPr>
          <a:xfrm>
            <a:off x="4953000" y="2751547"/>
            <a:ext cx="3903592" cy="2091008"/>
          </a:xfrm>
          <a:prstGeom prst="rect">
            <a:avLst/>
          </a:prstGeom>
        </p:spPr>
      </p:pic>
      <p:sp>
        <p:nvSpPr>
          <p:cNvPr id="6" name="Rectangle: Rounded Corners 5">
            <a:extLst>
              <a:ext uri="{FF2B5EF4-FFF2-40B4-BE49-F238E27FC236}">
                <a16:creationId xmlns:a16="http://schemas.microsoft.com/office/drawing/2014/main" id="{E192BCE0-D83A-67C8-E13C-7E0459D3DD3B}"/>
              </a:ext>
            </a:extLst>
          </p:cNvPr>
          <p:cNvSpPr/>
          <p:nvPr/>
        </p:nvSpPr>
        <p:spPr bwMode="auto">
          <a:xfrm>
            <a:off x="6172200" y="4476751"/>
            <a:ext cx="914400" cy="365804"/>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a:latin typeface="Arial" charset="0"/>
              <a:ea typeface="ＭＳ Ｐゴシック" pitchFamily="34" charset="-128"/>
            </a:endParaRPr>
          </a:p>
        </p:txBody>
      </p:sp>
      <p:graphicFrame>
        <p:nvGraphicFramePr>
          <p:cNvPr id="4" name="Chart 3">
            <a:extLst>
              <a:ext uri="{FF2B5EF4-FFF2-40B4-BE49-F238E27FC236}">
                <a16:creationId xmlns:a16="http://schemas.microsoft.com/office/drawing/2014/main" id="{8884EE50-8225-C584-ADCE-085561D46952}"/>
              </a:ext>
            </a:extLst>
          </p:cNvPr>
          <p:cNvGraphicFramePr>
            <a:graphicFrameLocks/>
          </p:cNvGraphicFramePr>
          <p:nvPr/>
        </p:nvGraphicFramePr>
        <p:xfrm>
          <a:off x="4953000" y="592836"/>
          <a:ext cx="3903593" cy="2055114"/>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angle: Rounded Corners 6">
            <a:extLst>
              <a:ext uri="{FF2B5EF4-FFF2-40B4-BE49-F238E27FC236}">
                <a16:creationId xmlns:a16="http://schemas.microsoft.com/office/drawing/2014/main" id="{E617237D-E503-7ED5-160C-06F0EF90F2DA}"/>
              </a:ext>
            </a:extLst>
          </p:cNvPr>
          <p:cNvSpPr/>
          <p:nvPr/>
        </p:nvSpPr>
        <p:spPr bwMode="auto">
          <a:xfrm>
            <a:off x="7198178" y="4460422"/>
            <a:ext cx="914400" cy="365804"/>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a:latin typeface="Arial" charset="0"/>
              <a:ea typeface="ＭＳ Ｐゴシック" pitchFamily="34" charset="-128"/>
            </a:endParaRPr>
          </a:p>
        </p:txBody>
      </p:sp>
      <p:sp>
        <p:nvSpPr>
          <p:cNvPr id="8" name="Rectangle: Rounded Corners 7">
            <a:extLst>
              <a:ext uri="{FF2B5EF4-FFF2-40B4-BE49-F238E27FC236}">
                <a16:creationId xmlns:a16="http://schemas.microsoft.com/office/drawing/2014/main" id="{FEE2512E-A392-FC7A-C494-5605F4414EDF}"/>
              </a:ext>
            </a:extLst>
          </p:cNvPr>
          <p:cNvSpPr/>
          <p:nvPr/>
        </p:nvSpPr>
        <p:spPr bwMode="auto">
          <a:xfrm>
            <a:off x="5181600" y="3207525"/>
            <a:ext cx="3429000" cy="847406"/>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36456514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09600" y="819150"/>
            <a:ext cx="82296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dirty="0">
                <a:solidFill>
                  <a:schemeClr val="bg1"/>
                </a:solidFill>
                <a:latin typeface="Calibri" panose="020F0502020204030204" pitchFamily="34" charset="0"/>
              </a:rPr>
              <a:t>By the end of this module, you will be able to:</a:t>
            </a:r>
          </a:p>
          <a:p>
            <a:pPr lvl="1"/>
            <a:endParaRPr lang="en-US" sz="1800" dirty="0">
              <a:solidFill>
                <a:schemeClr val="bg1"/>
              </a:solidFill>
              <a:latin typeface="Calibri" panose="020F0502020204030204" pitchFamily="34" charset="0"/>
            </a:endParaRPr>
          </a:p>
          <a:p>
            <a:pPr marL="742950" lvl="1" indent="-285750">
              <a:buFont typeface="Arial" panose="020B0604020202020204" pitchFamily="34" charset="0"/>
              <a:buChar char="•"/>
            </a:pPr>
            <a:r>
              <a:rPr lang="en-US" sz="1600" dirty="0">
                <a:solidFill>
                  <a:schemeClr val="bg1"/>
                </a:solidFill>
                <a:latin typeface="Calibri" panose="020F0502020204030204" pitchFamily="34" charset="0"/>
              </a:rPr>
              <a:t>Understand LiteLOC v3</a:t>
            </a:r>
          </a:p>
          <a:p>
            <a:pPr marL="1200150" lvl="2" indent="-285750">
              <a:lnSpc>
                <a:spcPct val="150000"/>
              </a:lnSpc>
              <a:buFont typeface="Arial" panose="020B0604020202020204" pitchFamily="34" charset="0"/>
              <a:buChar char="•"/>
            </a:pPr>
            <a:r>
              <a:rPr lang="en-US" sz="1600" kern="0" dirty="0">
                <a:solidFill>
                  <a:schemeClr val="bg1"/>
                </a:solidFill>
                <a:latin typeface="Calibri" pitchFamily="34" charset="0"/>
              </a:rPr>
              <a:t>Articulate the different steps of “LOS to Sensor Calibration”.</a:t>
            </a:r>
          </a:p>
          <a:p>
            <a:pPr marL="1200150" lvl="2" indent="-285750">
              <a:lnSpc>
                <a:spcPct val="150000"/>
              </a:lnSpc>
              <a:buFont typeface="Arial" panose="020B0604020202020204" pitchFamily="34" charset="0"/>
              <a:buChar char="•"/>
            </a:pPr>
            <a:r>
              <a:rPr lang="en-US" sz="1600" kern="0" dirty="0">
                <a:solidFill>
                  <a:schemeClr val="bg1"/>
                </a:solidFill>
                <a:latin typeface="Calibri" pitchFamily="34" charset="0"/>
              </a:rPr>
              <a:t>Articulate the different steps of “Sensor to Screen Calibration”.</a:t>
            </a:r>
          </a:p>
          <a:p>
            <a:pPr marL="742950" lvl="1" indent="-285750">
              <a:lnSpc>
                <a:spcPct val="150000"/>
              </a:lnSpc>
              <a:buFont typeface="Arial" panose="020B0604020202020204" pitchFamily="34" charset="0"/>
              <a:buChar char="•"/>
            </a:pPr>
            <a:r>
              <a:rPr lang="en-US" sz="1600" kern="0" dirty="0">
                <a:solidFill>
                  <a:schemeClr val="bg1"/>
                </a:solidFill>
                <a:latin typeface="Calibri" pitchFamily="34" charset="0"/>
              </a:rPr>
              <a:t>Understand how the LiteLOC Brightness Bar works. </a:t>
            </a:r>
          </a:p>
          <a:p>
            <a:pPr marL="742950" lvl="1" indent="-285750">
              <a:lnSpc>
                <a:spcPct val="150000"/>
              </a:lnSpc>
              <a:buFont typeface="Arial" panose="020B0604020202020204" pitchFamily="34" charset="0"/>
              <a:buChar char="•"/>
            </a:pPr>
            <a:r>
              <a:rPr lang="en-US" sz="1600" kern="0" dirty="0">
                <a:solidFill>
                  <a:schemeClr val="bg1"/>
                </a:solidFill>
                <a:latin typeface="Calibri" pitchFamily="34" charset="0"/>
              </a:rPr>
              <a:t>Explain why LiteLOC v3 is so important and a necessity.</a:t>
            </a:r>
          </a:p>
          <a:p>
            <a:pPr marL="742950" lvl="1" indent="-285750">
              <a:lnSpc>
                <a:spcPct val="150000"/>
              </a:lnSpc>
              <a:buFont typeface="Arial" panose="020B0604020202020204" pitchFamily="34" charset="0"/>
              <a:buChar char="•"/>
            </a:pPr>
            <a:r>
              <a:rPr lang="en-US" sz="1600" kern="0" dirty="0">
                <a:solidFill>
                  <a:schemeClr val="bg1"/>
                </a:solidFill>
                <a:latin typeface="Calibri" pitchFamily="34" charset="0"/>
              </a:rPr>
              <a:t>Understand how temperature affects brightness </a:t>
            </a:r>
          </a:p>
          <a:p>
            <a:pPr marL="742950" lvl="1" indent="-285750">
              <a:lnSpc>
                <a:spcPct val="150000"/>
              </a:lnSpc>
              <a:buFont typeface="Arial" panose="020B0604020202020204" pitchFamily="34" charset="0"/>
              <a:buChar char="•"/>
            </a:pPr>
            <a:r>
              <a:rPr lang="en-US" sz="1600" kern="0" dirty="0">
                <a:solidFill>
                  <a:schemeClr val="bg1"/>
                </a:solidFill>
                <a:latin typeface="Calibri" pitchFamily="34" charset="0"/>
              </a:rPr>
              <a:t>Understand how humidity affects brightness for projectors that use chillers.</a:t>
            </a:r>
          </a:p>
          <a:p>
            <a:pPr marL="742950" lvl="1" indent="-285750">
              <a:lnSpc>
                <a:spcPct val="150000"/>
              </a:lnSpc>
              <a:buFont typeface="Arial" panose="020B0604020202020204" pitchFamily="34" charset="0"/>
              <a:buChar char="•"/>
            </a:pPr>
            <a:r>
              <a:rPr lang="en-US" sz="1600" kern="0" dirty="0">
                <a:solidFill>
                  <a:schemeClr val="bg1"/>
                </a:solidFill>
                <a:latin typeface="Calibri" pitchFamily="34" charset="0"/>
              </a:rPr>
              <a:t>Have knowledge on the Thermal Governor and Ambient Thermal Governor</a:t>
            </a:r>
          </a:p>
          <a:p>
            <a:pPr marL="742950" lvl="1" indent="-285750">
              <a:lnSpc>
                <a:spcPct val="150000"/>
              </a:lnSpc>
              <a:buFont typeface="Arial" panose="020B0604020202020204" pitchFamily="34" charset="0"/>
              <a:buChar char="•"/>
            </a:pPr>
            <a:r>
              <a:rPr lang="en-US" sz="1600" dirty="0">
                <a:solidFill>
                  <a:schemeClr val="bg1"/>
                </a:solidFill>
                <a:latin typeface="Calibri" panose="020F0502020204030204" pitchFamily="34" charset="0"/>
              </a:rPr>
              <a:t>Troubleshoot a “LiteLOC not achievable” Error</a:t>
            </a:r>
          </a:p>
          <a:p>
            <a:pPr lvl="0" eaLnBrk="1" hangingPunct="1">
              <a:lnSpc>
                <a:spcPct val="150000"/>
              </a:lnSpc>
              <a:defRPr/>
            </a:pPr>
            <a:endParaRPr lang="en-US" sz="1800" kern="0" dirty="0">
              <a:solidFill>
                <a:schemeClr val="bg1"/>
              </a:solidFill>
            </a:endParaRPr>
          </a:p>
          <a:p>
            <a:pPr>
              <a:lnSpc>
                <a:spcPct val="150000"/>
              </a:lnSpc>
            </a:pPr>
            <a:endParaRPr lang="en-US" sz="1800" dirty="0">
              <a:solidFill>
                <a:schemeClr val="bg1"/>
              </a:solidFill>
              <a:latin typeface="Calibri" panose="020F0502020204030204" pitchFamily="34" charset="0"/>
            </a:endParaRPr>
          </a:p>
        </p:txBody>
      </p:sp>
      <p:sp>
        <p:nvSpPr>
          <p:cNvPr id="2" name="Title 1"/>
          <p:cNvSpPr>
            <a:spLocks noGrp="1"/>
          </p:cNvSpPr>
          <p:nvPr>
            <p:ph type="title"/>
          </p:nvPr>
        </p:nvSpPr>
        <p:spPr/>
        <p:txBody>
          <a:bodyPr/>
          <a:lstStyle/>
          <a:p>
            <a:r>
              <a:rPr lang="en-US" dirty="0"/>
              <a:t>Objectives</a:t>
            </a: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–Thermal Governor </a:t>
            </a:r>
          </a:p>
        </p:txBody>
      </p:sp>
      <p:sp>
        <p:nvSpPr>
          <p:cNvPr id="13" name="Content Placeholder 2">
            <a:extLst>
              <a:ext uri="{FF2B5EF4-FFF2-40B4-BE49-F238E27FC236}">
                <a16:creationId xmlns:a16="http://schemas.microsoft.com/office/drawing/2014/main" id="{715ED6EA-9A29-2849-F816-DD26012142DE}"/>
              </a:ext>
            </a:extLst>
          </p:cNvPr>
          <p:cNvSpPr txBox="1">
            <a:spLocks/>
          </p:cNvSpPr>
          <p:nvPr/>
        </p:nvSpPr>
        <p:spPr bwMode="auto">
          <a:xfrm>
            <a:off x="609600" y="590550"/>
            <a:ext cx="79248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Thermal Governor:</a:t>
            </a:r>
          </a:p>
          <a:p>
            <a:endParaRPr lang="en-US" sz="18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400" kern="0" dirty="0">
                <a:solidFill>
                  <a:schemeClr val="bg1"/>
                </a:solidFill>
                <a:latin typeface="Calibri" panose="020F0502020204030204" pitchFamily="34" charset="0"/>
              </a:rPr>
              <a:t>Thermal Governor: Used in our and CP4445-RGB and CP4455-RGB projector.</a:t>
            </a:r>
          </a:p>
          <a:p>
            <a:pPr marL="285743" indent="-285743">
              <a:buFont typeface="Arial" panose="020B0604020202020204" pitchFamily="34" charset="0"/>
              <a:buChar char="•"/>
            </a:pPr>
            <a:endParaRPr lang="en-US" sz="1400" kern="0" dirty="0">
              <a:solidFill>
                <a:schemeClr val="bg1"/>
              </a:solidFill>
              <a:latin typeface="Calibri" panose="020F0502020204030204" pitchFamily="34" charset="0"/>
            </a:endParaRPr>
          </a:p>
          <a:p>
            <a:pPr marL="285743" indent="-285743">
              <a:buFont typeface="Arial" panose="020B0604020202020204" pitchFamily="34" charset="0"/>
              <a:buChar char="•"/>
            </a:pPr>
            <a:r>
              <a:rPr lang="en-US" sz="1400" kern="0" dirty="0">
                <a:solidFill>
                  <a:schemeClr val="bg1"/>
                </a:solidFill>
                <a:latin typeface="Calibri" panose="020F0502020204030204" pitchFamily="34" charset="0"/>
              </a:rPr>
              <a:t>When LiteLOC is enabled, the Thermal Governor is used to bring down output brightness at higher temperatures. This is important since it not only protects the lasers to ensure a long life, but it also protects much more. One of the additional components that it protects is the Light Engine from running over temperature.</a:t>
            </a:r>
          </a:p>
          <a:p>
            <a:pPr marL="285743" indent="-285743">
              <a:buFont typeface="Arial" panose="020B0604020202020204" pitchFamily="34" charset="0"/>
              <a:buChar char="•"/>
            </a:pPr>
            <a:endParaRPr lang="en-US" sz="1400" kern="0" dirty="0">
              <a:solidFill>
                <a:schemeClr val="bg1"/>
              </a:solidFill>
              <a:latin typeface="Calibri" panose="020F0502020204030204" pitchFamily="34" charset="0"/>
            </a:endParaRPr>
          </a:p>
          <a:p>
            <a:endParaRPr lang="en-US" sz="1400" kern="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sp>
        <p:nvSpPr>
          <p:cNvPr id="9" name="Content Placeholder 2">
            <a:extLst>
              <a:ext uri="{FF2B5EF4-FFF2-40B4-BE49-F238E27FC236}">
                <a16:creationId xmlns:a16="http://schemas.microsoft.com/office/drawing/2014/main" id="{3E0EF1D4-B554-C126-6540-F43453C687F7}"/>
              </a:ext>
            </a:extLst>
          </p:cNvPr>
          <p:cNvSpPr txBox="1">
            <a:spLocks/>
          </p:cNvSpPr>
          <p:nvPr/>
        </p:nvSpPr>
        <p:spPr bwMode="auto">
          <a:xfrm>
            <a:off x="609600" y="2609850"/>
            <a:ext cx="2995723"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pPr marL="285743" indent="-285743">
              <a:buFont typeface="Arial" panose="020B0604020202020204" pitchFamily="34" charset="0"/>
              <a:buChar char="•"/>
            </a:pPr>
            <a:r>
              <a:rPr lang="en-US" sz="1400" kern="0" dirty="0">
                <a:solidFill>
                  <a:schemeClr val="bg1"/>
                </a:solidFill>
                <a:latin typeface="Calibri" panose="020F0502020204030204" pitchFamily="34" charset="0"/>
              </a:rPr>
              <a:t>Here we can see an example of how a Thermal Governor will bring down brightness at specific temperatures + humidity levels for a projector.</a:t>
            </a:r>
          </a:p>
          <a:p>
            <a:pPr marL="285743" indent="-285743">
              <a:buFont typeface="Arial" panose="020B0604020202020204" pitchFamily="34" charset="0"/>
              <a:buChar char="•"/>
            </a:pPr>
            <a:endParaRPr lang="en-US" sz="1400" kern="0" dirty="0">
              <a:solidFill>
                <a:schemeClr val="bg1"/>
              </a:solidFill>
              <a:latin typeface="Calibri" panose="020F0502020204030204" pitchFamily="34" charset="0"/>
            </a:endParaRPr>
          </a:p>
          <a:p>
            <a:pPr marL="285743" indent="-285743">
              <a:buFont typeface="Arial" panose="020B0604020202020204" pitchFamily="34" charset="0"/>
              <a:buChar char="•"/>
            </a:pPr>
            <a:endParaRPr lang="en-US" sz="1400" kern="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sp>
        <p:nvSpPr>
          <p:cNvPr id="10" name="TextBox 9">
            <a:extLst>
              <a:ext uri="{FF2B5EF4-FFF2-40B4-BE49-F238E27FC236}">
                <a16:creationId xmlns:a16="http://schemas.microsoft.com/office/drawing/2014/main" id="{1EFCC700-6F69-CA5C-CC82-B396A483883A}"/>
              </a:ext>
            </a:extLst>
          </p:cNvPr>
          <p:cNvSpPr txBox="1"/>
          <p:nvPr/>
        </p:nvSpPr>
        <p:spPr>
          <a:xfrm>
            <a:off x="5562601" y="4637268"/>
            <a:ext cx="1257299" cy="307777"/>
          </a:xfrm>
          <a:prstGeom prst="rect">
            <a:avLst/>
          </a:prstGeom>
          <a:noFill/>
          <a:ln w="25400">
            <a:solidFill>
              <a:schemeClr val="bg2">
                <a:lumMod val="60000"/>
                <a:lumOff val="40000"/>
              </a:schemeClr>
            </a:solidFill>
          </a:ln>
        </p:spPr>
        <p:txBody>
          <a:bodyPr wrap="square" rtlCol="0">
            <a:spAutoFit/>
          </a:bodyPr>
          <a:lstStyle/>
          <a:p>
            <a:pPr algn="ctr"/>
            <a:r>
              <a:rPr lang="en-US" sz="1400" dirty="0">
                <a:solidFill>
                  <a:schemeClr val="bg1"/>
                </a:solidFill>
                <a:latin typeface="Calibri" panose="020F0502020204030204" pitchFamily="34" charset="0"/>
                <a:cs typeface="Calibri" panose="020F0502020204030204" pitchFamily="34" charset="0"/>
              </a:rPr>
              <a:t>Temperature </a:t>
            </a:r>
          </a:p>
        </p:txBody>
      </p:sp>
      <p:sp>
        <p:nvSpPr>
          <p:cNvPr id="11" name="TextBox 10">
            <a:extLst>
              <a:ext uri="{FF2B5EF4-FFF2-40B4-BE49-F238E27FC236}">
                <a16:creationId xmlns:a16="http://schemas.microsoft.com/office/drawing/2014/main" id="{C1FF8289-2758-ED8D-96C7-8C5FFDE00F65}"/>
              </a:ext>
            </a:extLst>
          </p:cNvPr>
          <p:cNvSpPr txBox="1"/>
          <p:nvPr/>
        </p:nvSpPr>
        <p:spPr>
          <a:xfrm rot="16200000">
            <a:off x="3430632" y="3283446"/>
            <a:ext cx="1257299" cy="307777"/>
          </a:xfrm>
          <a:prstGeom prst="rect">
            <a:avLst/>
          </a:prstGeom>
          <a:noFill/>
          <a:ln w="25400">
            <a:solidFill>
              <a:schemeClr val="bg2">
                <a:lumMod val="60000"/>
                <a:lumOff val="40000"/>
              </a:schemeClr>
            </a:solidFill>
          </a:ln>
        </p:spPr>
        <p:txBody>
          <a:bodyPr wrap="square" rtlCol="0">
            <a:spAutoFit/>
          </a:bodyPr>
          <a:lstStyle/>
          <a:p>
            <a:pPr algn="ctr"/>
            <a:r>
              <a:rPr lang="en-US" sz="1400" dirty="0">
                <a:solidFill>
                  <a:schemeClr val="bg1"/>
                </a:solidFill>
                <a:latin typeface="Calibri" panose="020F0502020204030204" pitchFamily="34" charset="0"/>
                <a:cs typeface="Calibri" panose="020F0502020204030204" pitchFamily="34" charset="0"/>
              </a:rPr>
              <a:t>Brightness </a:t>
            </a:r>
          </a:p>
        </p:txBody>
      </p:sp>
      <p:pic>
        <p:nvPicPr>
          <p:cNvPr id="3" name="Picture 3">
            <a:extLst>
              <a:ext uri="{FF2B5EF4-FFF2-40B4-BE49-F238E27FC236}">
                <a16:creationId xmlns:a16="http://schemas.microsoft.com/office/drawing/2014/main" id="{396E9382-F2E4-49E8-BF50-DC7477AA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450827"/>
            <a:ext cx="2995723" cy="21459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748154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–Thermal Governor – LiteLOC Display </a:t>
            </a:r>
          </a:p>
        </p:txBody>
      </p:sp>
      <p:pic>
        <p:nvPicPr>
          <p:cNvPr id="19" name="Picture 18">
            <a:extLst>
              <a:ext uri="{FF2B5EF4-FFF2-40B4-BE49-F238E27FC236}">
                <a16:creationId xmlns:a16="http://schemas.microsoft.com/office/drawing/2014/main" id="{83565DF3-0708-D0A3-CB58-C078DAE29550}"/>
              </a:ext>
            </a:extLst>
          </p:cNvPr>
          <p:cNvPicPr>
            <a:picLocks noChangeAspect="1"/>
          </p:cNvPicPr>
          <p:nvPr/>
        </p:nvPicPr>
        <p:blipFill>
          <a:blip r:embed="rId4"/>
          <a:stretch>
            <a:fillRect/>
          </a:stretch>
        </p:blipFill>
        <p:spPr>
          <a:xfrm>
            <a:off x="334975" y="1567253"/>
            <a:ext cx="4907756" cy="2628900"/>
          </a:xfrm>
          <a:prstGeom prst="rect">
            <a:avLst/>
          </a:prstGeom>
        </p:spPr>
      </p:pic>
      <p:pic>
        <p:nvPicPr>
          <p:cNvPr id="20" name="Picture 19">
            <a:extLst>
              <a:ext uri="{FF2B5EF4-FFF2-40B4-BE49-F238E27FC236}">
                <a16:creationId xmlns:a16="http://schemas.microsoft.com/office/drawing/2014/main" id="{85E6909E-A421-BD36-2303-A939CF983D7C}"/>
              </a:ext>
            </a:extLst>
          </p:cNvPr>
          <p:cNvPicPr>
            <a:picLocks noChangeAspect="1"/>
          </p:cNvPicPr>
          <p:nvPr/>
        </p:nvPicPr>
        <p:blipFill>
          <a:blip r:embed="rId5"/>
          <a:stretch>
            <a:fillRect/>
          </a:stretch>
        </p:blipFill>
        <p:spPr>
          <a:xfrm>
            <a:off x="5520451" y="1873518"/>
            <a:ext cx="3360551" cy="1828140"/>
          </a:xfrm>
          <a:prstGeom prst="rect">
            <a:avLst/>
          </a:prstGeom>
        </p:spPr>
      </p:pic>
      <p:cxnSp>
        <p:nvCxnSpPr>
          <p:cNvPr id="21" name="Straight Connector 20">
            <a:extLst>
              <a:ext uri="{FF2B5EF4-FFF2-40B4-BE49-F238E27FC236}">
                <a16:creationId xmlns:a16="http://schemas.microsoft.com/office/drawing/2014/main" id="{3D9974AE-ADFE-23CA-46A3-35F57D4CE5FD}"/>
              </a:ext>
            </a:extLst>
          </p:cNvPr>
          <p:cNvCxnSpPr>
            <a:cxnSpLocks/>
          </p:cNvCxnSpPr>
          <p:nvPr/>
        </p:nvCxnSpPr>
        <p:spPr>
          <a:xfrm flipH="1" flipV="1">
            <a:off x="5714650" y="2099873"/>
            <a:ext cx="1137797" cy="24587"/>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06BE9CB-9E94-89FA-ED0A-CA831AC6A9AD}"/>
              </a:ext>
            </a:extLst>
          </p:cNvPr>
          <p:cNvSpPr txBox="1"/>
          <p:nvPr/>
        </p:nvSpPr>
        <p:spPr>
          <a:xfrm>
            <a:off x="7776038" y="3077584"/>
            <a:ext cx="1151958" cy="923330"/>
          </a:xfrm>
          <a:prstGeom prst="rect">
            <a:avLst/>
          </a:prstGeom>
          <a:noFill/>
        </p:spPr>
        <p:txBody>
          <a:bodyPr wrap="square" rtlCol="0">
            <a:spAutoFit/>
          </a:bodyPr>
          <a:lstStyle/>
          <a:p>
            <a:r>
              <a:rPr lang="en-US" sz="1800"/>
              <a:t>Example </a:t>
            </a:r>
          </a:p>
          <a:p>
            <a:r>
              <a:rPr lang="en-US" sz="1800"/>
              <a:t>Thermal Gov</a:t>
            </a:r>
          </a:p>
        </p:txBody>
      </p:sp>
      <p:cxnSp>
        <p:nvCxnSpPr>
          <p:cNvPr id="23" name="Straight Connector 22">
            <a:extLst>
              <a:ext uri="{FF2B5EF4-FFF2-40B4-BE49-F238E27FC236}">
                <a16:creationId xmlns:a16="http://schemas.microsoft.com/office/drawing/2014/main" id="{9E3EC89B-887E-CBB5-574E-35879EB5F1F3}"/>
              </a:ext>
            </a:extLst>
          </p:cNvPr>
          <p:cNvCxnSpPr>
            <a:cxnSpLocks/>
          </p:cNvCxnSpPr>
          <p:nvPr/>
        </p:nvCxnSpPr>
        <p:spPr>
          <a:xfrm flipH="1" flipV="1">
            <a:off x="6369040" y="1959245"/>
            <a:ext cx="656539" cy="20841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581E0E-2D1E-AC43-ADBD-DA6BB296E586}"/>
              </a:ext>
            </a:extLst>
          </p:cNvPr>
          <p:cNvCxnSpPr>
            <a:cxnSpLocks/>
          </p:cNvCxnSpPr>
          <p:nvPr/>
        </p:nvCxnSpPr>
        <p:spPr>
          <a:xfrm flipV="1">
            <a:off x="4102079" y="1991333"/>
            <a:ext cx="2292920" cy="195102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F959D4-803F-7333-4385-CB0E8034BC5C}"/>
              </a:ext>
            </a:extLst>
          </p:cNvPr>
          <p:cNvCxnSpPr>
            <a:cxnSpLocks/>
          </p:cNvCxnSpPr>
          <p:nvPr/>
        </p:nvCxnSpPr>
        <p:spPr>
          <a:xfrm flipV="1">
            <a:off x="6852447" y="2058659"/>
            <a:ext cx="0" cy="1500125"/>
          </a:xfrm>
          <a:prstGeom prst="line">
            <a:avLst/>
          </a:prstGeom>
          <a:ln>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F0AB20-ABEB-9E6A-30A0-C12F4416EDC1}"/>
              </a:ext>
            </a:extLst>
          </p:cNvPr>
          <p:cNvCxnSpPr>
            <a:cxnSpLocks/>
          </p:cNvCxnSpPr>
          <p:nvPr/>
        </p:nvCxnSpPr>
        <p:spPr>
          <a:xfrm flipH="1">
            <a:off x="2947079" y="3589416"/>
            <a:ext cx="3801892" cy="410820"/>
          </a:xfrm>
          <a:prstGeom prst="straightConnector1">
            <a:avLst/>
          </a:prstGeom>
          <a:ln>
            <a:solidFill>
              <a:srgbClr val="7030A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3E2A736-462A-FD8F-0A85-A0031A2E1853}"/>
              </a:ext>
            </a:extLst>
          </p:cNvPr>
          <p:cNvCxnSpPr>
            <a:cxnSpLocks/>
          </p:cNvCxnSpPr>
          <p:nvPr/>
        </p:nvCxnSpPr>
        <p:spPr>
          <a:xfrm flipV="1">
            <a:off x="4158562" y="2124460"/>
            <a:ext cx="1592210" cy="81029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3B46A1B-E661-B4D7-DAF6-A0B4B49AA2E7}"/>
              </a:ext>
            </a:extLst>
          </p:cNvPr>
          <p:cNvSpPr txBox="1"/>
          <p:nvPr/>
        </p:nvSpPr>
        <p:spPr>
          <a:xfrm>
            <a:off x="6870495" y="3686534"/>
            <a:ext cx="607972" cy="300082"/>
          </a:xfrm>
          <a:prstGeom prst="rect">
            <a:avLst/>
          </a:prstGeom>
          <a:noFill/>
        </p:spPr>
        <p:txBody>
          <a:bodyPr wrap="square" rtlCol="0">
            <a:spAutoFit/>
          </a:bodyPr>
          <a:lstStyle/>
          <a:p>
            <a:r>
              <a:rPr lang="en-US" sz="675"/>
              <a:t>Temperature</a:t>
            </a:r>
          </a:p>
        </p:txBody>
      </p:sp>
      <p:sp>
        <p:nvSpPr>
          <p:cNvPr id="29" name="TextBox 28">
            <a:extLst>
              <a:ext uri="{FF2B5EF4-FFF2-40B4-BE49-F238E27FC236}">
                <a16:creationId xmlns:a16="http://schemas.microsoft.com/office/drawing/2014/main" id="{B5D68F2B-A21E-D3F6-10AF-7012455D7DAC}"/>
              </a:ext>
            </a:extLst>
          </p:cNvPr>
          <p:cNvSpPr txBox="1"/>
          <p:nvPr/>
        </p:nvSpPr>
        <p:spPr>
          <a:xfrm rot="16200000">
            <a:off x="5168147" y="2474496"/>
            <a:ext cx="588468" cy="219291"/>
          </a:xfrm>
          <a:prstGeom prst="rect">
            <a:avLst/>
          </a:prstGeom>
          <a:noFill/>
        </p:spPr>
        <p:txBody>
          <a:bodyPr wrap="square" rtlCol="0">
            <a:spAutoFit/>
          </a:bodyPr>
          <a:lstStyle/>
          <a:p>
            <a:r>
              <a:rPr lang="en-US" sz="825"/>
              <a:t>LL%</a:t>
            </a:r>
          </a:p>
        </p:txBody>
      </p:sp>
      <p:sp>
        <p:nvSpPr>
          <p:cNvPr id="30" name="Oval 29">
            <a:extLst>
              <a:ext uri="{FF2B5EF4-FFF2-40B4-BE49-F238E27FC236}">
                <a16:creationId xmlns:a16="http://schemas.microsoft.com/office/drawing/2014/main" id="{2FA55E3A-DC72-99DF-0600-FA7EA953BB5F}"/>
              </a:ext>
            </a:extLst>
          </p:cNvPr>
          <p:cNvSpPr/>
          <p:nvPr/>
        </p:nvSpPr>
        <p:spPr>
          <a:xfrm>
            <a:off x="6791686" y="2084065"/>
            <a:ext cx="121523" cy="8359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Box 3">
            <a:extLst>
              <a:ext uri="{FF2B5EF4-FFF2-40B4-BE49-F238E27FC236}">
                <a16:creationId xmlns:a16="http://schemas.microsoft.com/office/drawing/2014/main" id="{5E20857A-BC9E-9270-2A4D-8F3F873917E1}"/>
              </a:ext>
            </a:extLst>
          </p:cNvPr>
          <p:cNvSpPr txBox="1"/>
          <p:nvPr/>
        </p:nvSpPr>
        <p:spPr>
          <a:xfrm>
            <a:off x="5290057" y="2199356"/>
            <a:ext cx="204524" cy="253916"/>
          </a:xfrm>
          <a:prstGeom prst="rect">
            <a:avLst/>
          </a:prstGeom>
          <a:solidFill>
            <a:srgbClr val="FF0000"/>
          </a:solidFill>
          <a:ln w="25400">
            <a:solidFill>
              <a:schemeClr val="bg2"/>
            </a:solidFill>
          </a:ln>
        </p:spPr>
        <p:txBody>
          <a:bodyPr wrap="square" rtlCol="0">
            <a:spAutoFit/>
          </a:bodyPr>
          <a:lstStyle/>
          <a:p>
            <a:r>
              <a:rPr lang="en-US" sz="1050" dirty="0">
                <a:solidFill>
                  <a:schemeClr val="bg1"/>
                </a:solidFill>
                <a:latin typeface="Calibri" panose="020F0502020204030204" pitchFamily="34" charset="0"/>
              </a:rPr>
              <a:t>1</a:t>
            </a:r>
          </a:p>
        </p:txBody>
      </p:sp>
      <p:sp>
        <p:nvSpPr>
          <p:cNvPr id="5" name="TextBox 4">
            <a:extLst>
              <a:ext uri="{FF2B5EF4-FFF2-40B4-BE49-F238E27FC236}">
                <a16:creationId xmlns:a16="http://schemas.microsoft.com/office/drawing/2014/main" id="{AE853C94-7FA9-D8A5-AECD-07DEDD7914B4}"/>
              </a:ext>
            </a:extLst>
          </p:cNvPr>
          <p:cNvSpPr txBox="1"/>
          <p:nvPr/>
        </p:nvSpPr>
        <p:spPr>
          <a:xfrm>
            <a:off x="4646781" y="3238015"/>
            <a:ext cx="253596" cy="253916"/>
          </a:xfrm>
          <a:prstGeom prst="rect">
            <a:avLst/>
          </a:prstGeom>
          <a:solidFill>
            <a:srgbClr val="FF0000"/>
          </a:solidFill>
          <a:ln w="25400">
            <a:solidFill>
              <a:schemeClr val="bg2"/>
            </a:solidFill>
          </a:ln>
        </p:spPr>
        <p:txBody>
          <a:bodyPr wrap="none" rtlCol="0">
            <a:spAutoFit/>
          </a:bodyPr>
          <a:lstStyle/>
          <a:p>
            <a:r>
              <a:rPr lang="en-US" sz="1050" dirty="0">
                <a:solidFill>
                  <a:schemeClr val="bg1"/>
                </a:solidFill>
                <a:latin typeface="Calibri" panose="020F0502020204030204" pitchFamily="34" charset="0"/>
              </a:rPr>
              <a:t>2</a:t>
            </a:r>
          </a:p>
        </p:txBody>
      </p:sp>
      <p:sp>
        <p:nvSpPr>
          <p:cNvPr id="6" name="TextBox 5">
            <a:extLst>
              <a:ext uri="{FF2B5EF4-FFF2-40B4-BE49-F238E27FC236}">
                <a16:creationId xmlns:a16="http://schemas.microsoft.com/office/drawing/2014/main" id="{999E883C-689C-8D8D-F261-D26D7D912ACD}"/>
              </a:ext>
            </a:extLst>
          </p:cNvPr>
          <p:cNvSpPr txBox="1"/>
          <p:nvPr/>
        </p:nvSpPr>
        <p:spPr>
          <a:xfrm>
            <a:off x="5306105" y="3603952"/>
            <a:ext cx="253596" cy="253916"/>
          </a:xfrm>
          <a:prstGeom prst="rect">
            <a:avLst/>
          </a:prstGeom>
          <a:solidFill>
            <a:srgbClr val="FF0000"/>
          </a:solidFill>
          <a:ln w="25400">
            <a:solidFill>
              <a:schemeClr val="bg2"/>
            </a:solidFill>
          </a:ln>
        </p:spPr>
        <p:txBody>
          <a:bodyPr wrap="none" rtlCol="0">
            <a:spAutoFit/>
          </a:bodyPr>
          <a:lstStyle/>
          <a:p>
            <a:r>
              <a:rPr lang="en-US" sz="1050" dirty="0">
                <a:solidFill>
                  <a:schemeClr val="bg1"/>
                </a:solidFill>
                <a:latin typeface="Calibri" panose="020F0502020204030204" pitchFamily="34" charset="0"/>
              </a:rPr>
              <a:t>3</a:t>
            </a:r>
          </a:p>
        </p:txBody>
      </p:sp>
      <p:sp>
        <p:nvSpPr>
          <p:cNvPr id="31" name="TextBox 30">
            <a:extLst>
              <a:ext uri="{FF2B5EF4-FFF2-40B4-BE49-F238E27FC236}">
                <a16:creationId xmlns:a16="http://schemas.microsoft.com/office/drawing/2014/main" id="{B1295BDA-DFF6-E66A-9874-4F59C5F16E02}"/>
              </a:ext>
            </a:extLst>
          </p:cNvPr>
          <p:cNvSpPr txBox="1"/>
          <p:nvPr/>
        </p:nvSpPr>
        <p:spPr>
          <a:xfrm>
            <a:off x="502389" y="741773"/>
            <a:ext cx="7703288" cy="646331"/>
          </a:xfrm>
          <a:prstGeom prst="rect">
            <a:avLst/>
          </a:prstGeom>
          <a:noFill/>
          <a:ln w="25400">
            <a:solidFill>
              <a:schemeClr val="bg2"/>
            </a:solidFill>
          </a:ln>
        </p:spPr>
        <p:txBody>
          <a:bodyPr wrap="square" rtlCol="0">
            <a:spAutoFit/>
          </a:bodyPr>
          <a:lstStyle/>
          <a:p>
            <a:r>
              <a:rPr lang="en-US" sz="1800" dirty="0">
                <a:solidFill>
                  <a:srgbClr val="2A6EBB"/>
                </a:solidFill>
                <a:latin typeface="Calibri" panose="020F0502020204030204" pitchFamily="34" charset="0"/>
              </a:rPr>
              <a:t>Thermal Governor Implementation in the Remote UI – Ambient Temperature Limit</a:t>
            </a:r>
          </a:p>
        </p:txBody>
      </p:sp>
    </p:spTree>
    <p:custDataLst>
      <p:tags r:id="rId1"/>
    </p:custDataLst>
    <p:extLst>
      <p:ext uri="{BB962C8B-B14F-4D97-AF65-F5344CB8AC3E}">
        <p14:creationId xmlns:p14="http://schemas.microsoft.com/office/powerpoint/2010/main" val="40152519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anim calcmode="lin" valueType="num">
                                      <p:cBhvr>
                                        <p:cTn id="28" dur="1000" fill="hold"/>
                                        <p:tgtEl>
                                          <p:spTgt spid="30"/>
                                        </p:tgtEl>
                                        <p:attrNameLst>
                                          <p:attrName>ppt_x</p:attrName>
                                        </p:attrNameLst>
                                      </p:cBhvr>
                                      <p:tavLst>
                                        <p:tav tm="0">
                                          <p:val>
                                            <p:strVal val="#ppt_x"/>
                                          </p:val>
                                        </p:tav>
                                        <p:tav tm="100000">
                                          <p:val>
                                            <p:strVal val="#ppt_x"/>
                                          </p:val>
                                        </p:tav>
                                      </p:tavLst>
                                    </p:anim>
                                    <p:anim calcmode="lin" valueType="num">
                                      <p:cBhvr>
                                        <p:cTn id="29" dur="1000" fill="hold"/>
                                        <p:tgtEl>
                                          <p:spTgt spid="3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–Thermal Governor – LiteLOC Display</a:t>
            </a:r>
          </a:p>
        </p:txBody>
      </p:sp>
      <p:pic>
        <p:nvPicPr>
          <p:cNvPr id="6" name="Picture 5">
            <a:extLst>
              <a:ext uri="{FF2B5EF4-FFF2-40B4-BE49-F238E27FC236}">
                <a16:creationId xmlns:a16="http://schemas.microsoft.com/office/drawing/2014/main" id="{3295B63C-821C-C36A-2E53-2DAD2A9F5850}"/>
              </a:ext>
            </a:extLst>
          </p:cNvPr>
          <p:cNvPicPr>
            <a:picLocks noChangeAspect="1"/>
          </p:cNvPicPr>
          <p:nvPr/>
        </p:nvPicPr>
        <p:blipFill>
          <a:blip r:embed="rId4"/>
          <a:stretch>
            <a:fillRect/>
          </a:stretch>
        </p:blipFill>
        <p:spPr>
          <a:xfrm>
            <a:off x="1340072" y="1547038"/>
            <a:ext cx="6463857" cy="3321851"/>
          </a:xfrm>
          <a:prstGeom prst="rect">
            <a:avLst/>
          </a:prstGeom>
        </p:spPr>
      </p:pic>
      <p:sp>
        <p:nvSpPr>
          <p:cNvPr id="8" name="TextBox 7">
            <a:extLst>
              <a:ext uri="{FF2B5EF4-FFF2-40B4-BE49-F238E27FC236}">
                <a16:creationId xmlns:a16="http://schemas.microsoft.com/office/drawing/2014/main" id="{4DF57F6E-0C21-DD75-F6E7-820A0E37F50D}"/>
              </a:ext>
            </a:extLst>
          </p:cNvPr>
          <p:cNvSpPr txBox="1"/>
          <p:nvPr/>
        </p:nvSpPr>
        <p:spPr>
          <a:xfrm>
            <a:off x="502389" y="741773"/>
            <a:ext cx="7703288" cy="646331"/>
          </a:xfrm>
          <a:prstGeom prst="rect">
            <a:avLst/>
          </a:prstGeom>
          <a:noFill/>
          <a:ln w="25400">
            <a:solidFill>
              <a:schemeClr val="bg2"/>
            </a:solidFill>
          </a:ln>
        </p:spPr>
        <p:txBody>
          <a:bodyPr wrap="square" rtlCol="0">
            <a:spAutoFit/>
          </a:bodyPr>
          <a:lstStyle/>
          <a:p>
            <a:r>
              <a:rPr lang="en-US" sz="1800" dirty="0">
                <a:solidFill>
                  <a:srgbClr val="2A6EBB"/>
                </a:solidFill>
                <a:latin typeface="Calibri" panose="020F0502020204030204" pitchFamily="34" charset="0"/>
              </a:rPr>
              <a:t>Thermal Governor Implementation in the Remote UI – System Adjusted Brightness Condition</a:t>
            </a:r>
          </a:p>
        </p:txBody>
      </p:sp>
    </p:spTree>
    <p:custDataLst>
      <p:tags r:id="rId1"/>
    </p:custDataLst>
    <p:extLst>
      <p:ext uri="{BB962C8B-B14F-4D97-AF65-F5344CB8AC3E}">
        <p14:creationId xmlns:p14="http://schemas.microsoft.com/office/powerpoint/2010/main" val="286692579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Ambient Thermal Governor</a:t>
            </a:r>
          </a:p>
        </p:txBody>
      </p:sp>
      <p:sp>
        <p:nvSpPr>
          <p:cNvPr id="4" name="Content Placeholder 2">
            <a:extLst>
              <a:ext uri="{FF2B5EF4-FFF2-40B4-BE49-F238E27FC236}">
                <a16:creationId xmlns:a16="http://schemas.microsoft.com/office/drawing/2014/main" id="{DF06E3DF-3475-5054-CFD8-1C6DA941CC72}"/>
              </a:ext>
            </a:extLst>
          </p:cNvPr>
          <p:cNvSpPr txBox="1">
            <a:spLocks/>
          </p:cNvSpPr>
          <p:nvPr/>
        </p:nvSpPr>
        <p:spPr bwMode="auto">
          <a:xfrm>
            <a:off x="609600" y="590550"/>
            <a:ext cx="79248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Ambient Thermal Governor:</a:t>
            </a:r>
          </a:p>
          <a:p>
            <a:endParaRPr lang="en-US" sz="18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400" kern="0" dirty="0">
                <a:solidFill>
                  <a:schemeClr val="bg1"/>
                </a:solidFill>
                <a:latin typeface="Calibri" panose="020F0502020204030204" pitchFamily="34" charset="0"/>
              </a:rPr>
              <a:t>Ambient Thermal Governor: Used in all OctoLas projectors that do NOT have a chiller. It is the same concept as the “Thermal Governor”, but the Ambient Thermal Governor is much simpler. This is because we do not capture humidity.</a:t>
            </a:r>
          </a:p>
          <a:p>
            <a:pPr marL="285750" indent="-285750">
              <a:buFont typeface="Arial" panose="020B0604020202020204" pitchFamily="34" charset="0"/>
              <a:buChar char="•"/>
            </a:pPr>
            <a:endParaRPr lang="en-US" sz="14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400" kern="0" dirty="0">
                <a:solidFill>
                  <a:schemeClr val="bg1"/>
                </a:solidFill>
                <a:latin typeface="Calibri" panose="020F0502020204030204" pitchFamily="34" charset="0"/>
              </a:rPr>
              <a:t>Below is a sample example showing the curve of a non-chiller OctoLas projector.</a:t>
            </a:r>
          </a:p>
          <a:p>
            <a:endParaRPr lang="en-US" sz="1400" kern="0" dirty="0">
              <a:solidFill>
                <a:schemeClr val="bg1"/>
              </a:solidFill>
              <a:latin typeface="Calibri" panose="020F0502020204030204" pitchFamily="34" charset="0"/>
            </a:endParaRPr>
          </a:p>
          <a:p>
            <a:endParaRPr lang="en-US" sz="1800" dirty="0">
              <a:solidFill>
                <a:schemeClr val="bg1"/>
              </a:solidFill>
              <a:latin typeface="Calibri" panose="020F0502020204030204" pitchFamily="34" charset="0"/>
            </a:endParaRPr>
          </a:p>
        </p:txBody>
      </p:sp>
      <p:pic>
        <p:nvPicPr>
          <p:cNvPr id="6" name="Picture 5">
            <a:extLst>
              <a:ext uri="{FF2B5EF4-FFF2-40B4-BE49-F238E27FC236}">
                <a16:creationId xmlns:a16="http://schemas.microsoft.com/office/drawing/2014/main" id="{F272AB0B-63B1-06D6-31D3-DC5678BBC6DF}"/>
              </a:ext>
            </a:extLst>
          </p:cNvPr>
          <p:cNvPicPr>
            <a:picLocks noChangeAspect="1"/>
          </p:cNvPicPr>
          <p:nvPr/>
        </p:nvPicPr>
        <p:blipFill>
          <a:blip r:embed="rId4"/>
          <a:stretch>
            <a:fillRect/>
          </a:stretch>
        </p:blipFill>
        <p:spPr>
          <a:xfrm>
            <a:off x="4720239" y="2394385"/>
            <a:ext cx="3634088" cy="2566638"/>
          </a:xfrm>
          <a:prstGeom prst="rect">
            <a:avLst/>
          </a:prstGeom>
        </p:spPr>
      </p:pic>
      <p:pic>
        <p:nvPicPr>
          <p:cNvPr id="7" name="Picture 6">
            <a:extLst>
              <a:ext uri="{FF2B5EF4-FFF2-40B4-BE49-F238E27FC236}">
                <a16:creationId xmlns:a16="http://schemas.microsoft.com/office/drawing/2014/main" id="{0BB923C5-1CA0-640A-4532-E9A639CB8573}"/>
              </a:ext>
            </a:extLst>
          </p:cNvPr>
          <p:cNvPicPr>
            <a:picLocks noChangeAspect="1"/>
          </p:cNvPicPr>
          <p:nvPr/>
        </p:nvPicPr>
        <p:blipFill>
          <a:blip r:embed="rId5"/>
          <a:stretch>
            <a:fillRect/>
          </a:stretch>
        </p:blipFill>
        <p:spPr>
          <a:xfrm>
            <a:off x="570639" y="2394385"/>
            <a:ext cx="3962743" cy="2566638"/>
          </a:xfrm>
          <a:prstGeom prst="rect">
            <a:avLst/>
          </a:prstGeom>
        </p:spPr>
      </p:pic>
    </p:spTree>
    <p:custDataLst>
      <p:tags r:id="rId1"/>
    </p:custDataLst>
    <p:extLst>
      <p:ext uri="{BB962C8B-B14F-4D97-AF65-F5344CB8AC3E}">
        <p14:creationId xmlns:p14="http://schemas.microsoft.com/office/powerpoint/2010/main" val="131648769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Disabling LiteLOC v3</a:t>
            </a:r>
          </a:p>
        </p:txBody>
      </p:sp>
      <p:sp>
        <p:nvSpPr>
          <p:cNvPr id="3" name="Content Placeholder 2">
            <a:extLst>
              <a:ext uri="{FF2B5EF4-FFF2-40B4-BE49-F238E27FC236}">
                <a16:creationId xmlns:a16="http://schemas.microsoft.com/office/drawing/2014/main" id="{DF08964B-9156-C037-22C4-0478EBFA745D}"/>
              </a:ext>
            </a:extLst>
          </p:cNvPr>
          <p:cNvSpPr txBox="1">
            <a:spLocks/>
          </p:cNvSpPr>
          <p:nvPr/>
        </p:nvSpPr>
        <p:spPr bwMode="auto">
          <a:xfrm>
            <a:off x="609600" y="819150"/>
            <a:ext cx="82296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Disabling LiteLOC v3:</a:t>
            </a:r>
          </a:p>
          <a:p>
            <a:endParaRPr lang="en-US" sz="18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800" kern="0" dirty="0">
                <a:solidFill>
                  <a:schemeClr val="bg1"/>
                </a:solidFill>
                <a:latin typeface="Calibri" panose="020F0502020204030204" pitchFamily="34" charset="0"/>
              </a:rPr>
              <a:t>If you enter the Manual Laser Control Screen (Laser Settings -&gt; Manual Laser Control) you will temporarily disable LiteLOC. Here you can click “Display White Test Pattern and change the Red, Green and/or Blue drive levels.</a:t>
            </a:r>
          </a:p>
          <a:p>
            <a:endParaRPr lang="en-US" sz="1800" kern="0" dirty="0">
              <a:solidFill>
                <a:schemeClr val="bg1"/>
              </a:solidFill>
              <a:latin typeface="Calibri" panose="020F0502020204030204" pitchFamily="34" charset="0"/>
            </a:endParaRPr>
          </a:p>
          <a:p>
            <a:endParaRPr lang="en-US" sz="1800" kern="0" dirty="0">
              <a:solidFill>
                <a:schemeClr val="bg1"/>
              </a:solidFill>
              <a:latin typeface="Calibri" panose="020F0502020204030204" pitchFamily="34" charset="0"/>
            </a:endParaRPr>
          </a:p>
          <a:p>
            <a:pPr lvl="0" eaLnBrk="1" hangingPunct="1">
              <a:lnSpc>
                <a:spcPct val="150000"/>
              </a:lnSpc>
              <a:defRPr/>
            </a:pPr>
            <a:endParaRPr lang="en-US" sz="1800" kern="0" dirty="0">
              <a:solidFill>
                <a:schemeClr val="bg1"/>
              </a:solidFill>
            </a:endParaRPr>
          </a:p>
          <a:p>
            <a:pPr lvl="0" eaLnBrk="1" hangingPunct="1">
              <a:lnSpc>
                <a:spcPct val="150000"/>
              </a:lnSpc>
              <a:defRPr/>
            </a:pPr>
            <a:endParaRPr lang="en-US" sz="1800" kern="0" dirty="0">
              <a:solidFill>
                <a:schemeClr val="bg1"/>
              </a:solidFill>
            </a:endParaRPr>
          </a:p>
          <a:p>
            <a:pPr>
              <a:lnSpc>
                <a:spcPct val="150000"/>
              </a:lnSpc>
            </a:pPr>
            <a:endParaRPr lang="en-US" sz="1800" dirty="0">
              <a:solidFill>
                <a:schemeClr val="bg1"/>
              </a:solidFill>
              <a:latin typeface="Calibri" panose="020F0502020204030204" pitchFamily="34" charset="0"/>
            </a:endParaRPr>
          </a:p>
        </p:txBody>
      </p:sp>
      <p:pic>
        <p:nvPicPr>
          <p:cNvPr id="5" name="Picture 4">
            <a:extLst>
              <a:ext uri="{FF2B5EF4-FFF2-40B4-BE49-F238E27FC236}">
                <a16:creationId xmlns:a16="http://schemas.microsoft.com/office/drawing/2014/main" id="{BA0D72F0-050B-38F5-039F-4DD1ACE18A09}"/>
              </a:ext>
            </a:extLst>
          </p:cNvPr>
          <p:cNvPicPr>
            <a:picLocks noChangeAspect="1"/>
          </p:cNvPicPr>
          <p:nvPr/>
        </p:nvPicPr>
        <p:blipFill>
          <a:blip r:embed="rId4"/>
          <a:stretch>
            <a:fillRect/>
          </a:stretch>
        </p:blipFill>
        <p:spPr>
          <a:xfrm>
            <a:off x="4864618" y="2438401"/>
            <a:ext cx="3537756" cy="2343149"/>
          </a:xfrm>
          <a:prstGeom prst="rect">
            <a:avLst/>
          </a:prstGeom>
        </p:spPr>
      </p:pic>
      <p:sp>
        <p:nvSpPr>
          <p:cNvPr id="6" name="Content Placeholder 2">
            <a:extLst>
              <a:ext uri="{FF2B5EF4-FFF2-40B4-BE49-F238E27FC236}">
                <a16:creationId xmlns:a16="http://schemas.microsoft.com/office/drawing/2014/main" id="{0E2126C9-079F-757A-06EC-5877AAEF5F8D}"/>
              </a:ext>
            </a:extLst>
          </p:cNvPr>
          <p:cNvSpPr txBox="1">
            <a:spLocks/>
          </p:cNvSpPr>
          <p:nvPr/>
        </p:nvSpPr>
        <p:spPr bwMode="auto">
          <a:xfrm>
            <a:off x="609600" y="2190750"/>
            <a:ext cx="3962400" cy="25908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endParaRPr lang="en-US" sz="18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800" kern="0" dirty="0">
                <a:solidFill>
                  <a:schemeClr val="bg1"/>
                </a:solidFill>
                <a:latin typeface="Calibri" panose="020F0502020204030204" pitchFamily="34" charset="0"/>
              </a:rPr>
              <a:t>The only time you would need to enter this screen is after replacing a LOS and needing to perform coupling mirror adjustments. </a:t>
            </a:r>
            <a:r>
              <a:rPr lang="en-US" sz="1800" i="1" kern="0" dirty="0">
                <a:solidFill>
                  <a:srgbClr val="0070C0"/>
                </a:solidFill>
                <a:latin typeface="Calibri" panose="020F0502020204030204" pitchFamily="34" charset="0"/>
              </a:rPr>
              <a:t>Like mentioned earlier in the training material you must take serious caution when replacing the coupling mirror.</a:t>
            </a:r>
            <a:r>
              <a:rPr lang="en-US" sz="1800" kern="0" dirty="0">
                <a:solidFill>
                  <a:schemeClr val="bg1"/>
                </a:solidFill>
                <a:latin typeface="Calibri" panose="020F0502020204030204" pitchFamily="34" charset="0"/>
              </a:rPr>
              <a:t> </a:t>
            </a:r>
          </a:p>
          <a:p>
            <a:endParaRPr lang="en-US" sz="1800" kern="0" dirty="0">
              <a:solidFill>
                <a:schemeClr val="bg1"/>
              </a:solidFill>
              <a:latin typeface="Calibri" panose="020F0502020204030204" pitchFamily="34" charset="0"/>
            </a:endParaRPr>
          </a:p>
          <a:p>
            <a:endParaRPr lang="en-US" sz="1800" kern="0" dirty="0">
              <a:solidFill>
                <a:schemeClr val="bg1"/>
              </a:solidFill>
              <a:latin typeface="Calibri" panose="020F0502020204030204" pitchFamily="34" charset="0"/>
            </a:endParaRPr>
          </a:p>
          <a:p>
            <a:pPr lvl="0" eaLnBrk="1" hangingPunct="1">
              <a:lnSpc>
                <a:spcPct val="150000"/>
              </a:lnSpc>
              <a:defRPr/>
            </a:pPr>
            <a:endParaRPr lang="en-US" sz="1800" kern="0" dirty="0">
              <a:solidFill>
                <a:schemeClr val="bg1"/>
              </a:solidFill>
            </a:endParaRPr>
          </a:p>
          <a:p>
            <a:pPr lvl="0" eaLnBrk="1" hangingPunct="1">
              <a:lnSpc>
                <a:spcPct val="150000"/>
              </a:lnSpc>
              <a:defRPr/>
            </a:pPr>
            <a:endParaRPr lang="en-US" sz="1800" kern="0" dirty="0">
              <a:solidFill>
                <a:schemeClr val="bg1"/>
              </a:solidFill>
            </a:endParaRPr>
          </a:p>
          <a:p>
            <a:pPr>
              <a:lnSpc>
                <a:spcPct val="150000"/>
              </a:lnSpc>
            </a:pPr>
            <a:endParaRPr lang="en-US" sz="180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3436765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Disabling LiteLOC v3</a:t>
            </a:r>
          </a:p>
        </p:txBody>
      </p:sp>
      <p:sp>
        <p:nvSpPr>
          <p:cNvPr id="3" name="Content Placeholder 2">
            <a:extLst>
              <a:ext uri="{FF2B5EF4-FFF2-40B4-BE49-F238E27FC236}">
                <a16:creationId xmlns:a16="http://schemas.microsoft.com/office/drawing/2014/main" id="{DF08964B-9156-C037-22C4-0478EBFA745D}"/>
              </a:ext>
            </a:extLst>
          </p:cNvPr>
          <p:cNvSpPr txBox="1">
            <a:spLocks/>
          </p:cNvSpPr>
          <p:nvPr/>
        </p:nvSpPr>
        <p:spPr bwMode="auto">
          <a:xfrm>
            <a:off x="596915" y="671761"/>
            <a:ext cx="82296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Disabling LiteLOC v3:</a:t>
            </a:r>
          </a:p>
          <a:p>
            <a:endParaRPr lang="en-US" sz="14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400" kern="0" dirty="0">
                <a:solidFill>
                  <a:schemeClr val="bg1"/>
                </a:solidFill>
                <a:latin typeface="Calibri" panose="020F0502020204030204" pitchFamily="34" charset="0"/>
              </a:rPr>
              <a:t>Let’s imagine that instead of using </a:t>
            </a:r>
            <a:r>
              <a:rPr lang="en-US" sz="1400" kern="0" dirty="0" err="1">
                <a:solidFill>
                  <a:schemeClr val="bg1"/>
                </a:solidFill>
                <a:latin typeface="Calibri" panose="020F0502020204030204" pitchFamily="34" charset="0"/>
              </a:rPr>
              <a:t>LiteLOC</a:t>
            </a:r>
            <a:r>
              <a:rPr lang="en-US" sz="1400" kern="0" dirty="0">
                <a:solidFill>
                  <a:schemeClr val="bg1"/>
                </a:solidFill>
                <a:latin typeface="Calibri" panose="020F0502020204030204" pitchFamily="34" charset="0"/>
              </a:rPr>
              <a:t> v3, we simply adjust the red, green and blue laser drive levels on this screen, then save that and apply it to our screen file. Technically, it would work for achieving brightness and our desired white point that day.</a:t>
            </a:r>
          </a:p>
          <a:p>
            <a:endParaRPr lang="en-US" sz="1600" kern="0" dirty="0">
              <a:solidFill>
                <a:schemeClr val="bg1"/>
              </a:solidFill>
              <a:latin typeface="Calibri" panose="020F0502020204030204" pitchFamily="34" charset="0"/>
            </a:endParaRPr>
          </a:p>
          <a:p>
            <a:endParaRPr lang="en-US" sz="1800" kern="0" dirty="0">
              <a:solidFill>
                <a:schemeClr val="bg1"/>
              </a:solidFill>
              <a:latin typeface="Calibri" panose="020F0502020204030204" pitchFamily="34" charset="0"/>
            </a:endParaRPr>
          </a:p>
          <a:p>
            <a:endParaRPr lang="en-US" sz="1800" kern="0" dirty="0">
              <a:solidFill>
                <a:schemeClr val="bg1"/>
              </a:solidFill>
              <a:latin typeface="Calibri" panose="020F0502020204030204" pitchFamily="34" charset="0"/>
            </a:endParaRPr>
          </a:p>
          <a:p>
            <a:pPr lvl="0" eaLnBrk="1" hangingPunct="1">
              <a:lnSpc>
                <a:spcPct val="150000"/>
              </a:lnSpc>
              <a:defRPr/>
            </a:pPr>
            <a:endParaRPr lang="en-US" sz="1800" kern="0" dirty="0">
              <a:solidFill>
                <a:schemeClr val="bg1"/>
              </a:solidFill>
            </a:endParaRPr>
          </a:p>
          <a:p>
            <a:pPr lvl="0" eaLnBrk="1" hangingPunct="1">
              <a:lnSpc>
                <a:spcPct val="150000"/>
              </a:lnSpc>
              <a:defRPr/>
            </a:pPr>
            <a:endParaRPr lang="en-US" sz="1800" kern="0" dirty="0">
              <a:solidFill>
                <a:schemeClr val="bg1"/>
              </a:solidFill>
            </a:endParaRPr>
          </a:p>
          <a:p>
            <a:pPr>
              <a:lnSpc>
                <a:spcPct val="150000"/>
              </a:lnSpc>
            </a:pPr>
            <a:endParaRPr lang="en-US" sz="1800" dirty="0">
              <a:solidFill>
                <a:schemeClr val="bg1"/>
              </a:solidFill>
              <a:latin typeface="Calibri" panose="020F0502020204030204" pitchFamily="34" charset="0"/>
            </a:endParaRPr>
          </a:p>
        </p:txBody>
      </p:sp>
      <p:pic>
        <p:nvPicPr>
          <p:cNvPr id="5" name="Picture 4">
            <a:extLst>
              <a:ext uri="{FF2B5EF4-FFF2-40B4-BE49-F238E27FC236}">
                <a16:creationId xmlns:a16="http://schemas.microsoft.com/office/drawing/2014/main" id="{BA0D72F0-050B-38F5-039F-4DD1ACE18A09}"/>
              </a:ext>
            </a:extLst>
          </p:cNvPr>
          <p:cNvPicPr>
            <a:picLocks noChangeAspect="1"/>
          </p:cNvPicPr>
          <p:nvPr/>
        </p:nvPicPr>
        <p:blipFill>
          <a:blip r:embed="rId4"/>
          <a:stretch>
            <a:fillRect/>
          </a:stretch>
        </p:blipFill>
        <p:spPr>
          <a:xfrm>
            <a:off x="4972543" y="2190750"/>
            <a:ext cx="3537756" cy="2343149"/>
          </a:xfrm>
          <a:prstGeom prst="rect">
            <a:avLst/>
          </a:prstGeom>
        </p:spPr>
      </p:pic>
      <p:sp>
        <p:nvSpPr>
          <p:cNvPr id="6" name="Content Placeholder 2">
            <a:extLst>
              <a:ext uri="{FF2B5EF4-FFF2-40B4-BE49-F238E27FC236}">
                <a16:creationId xmlns:a16="http://schemas.microsoft.com/office/drawing/2014/main" id="{0E2126C9-079F-757A-06EC-5877AAEF5F8D}"/>
              </a:ext>
            </a:extLst>
          </p:cNvPr>
          <p:cNvSpPr txBox="1">
            <a:spLocks/>
          </p:cNvSpPr>
          <p:nvPr/>
        </p:nvSpPr>
        <p:spPr bwMode="auto">
          <a:xfrm>
            <a:off x="609600" y="2190750"/>
            <a:ext cx="3962400" cy="25908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endParaRPr lang="en-US" sz="1800" kern="0" dirty="0">
              <a:solidFill>
                <a:schemeClr val="bg1"/>
              </a:solidFill>
              <a:latin typeface="Calibri" panose="020F0502020204030204" pitchFamily="34" charset="0"/>
            </a:endParaRPr>
          </a:p>
          <a:p>
            <a:endParaRPr lang="en-US" sz="1800" kern="0" dirty="0">
              <a:solidFill>
                <a:schemeClr val="bg1"/>
              </a:solidFill>
              <a:latin typeface="Calibri" panose="020F0502020204030204" pitchFamily="34" charset="0"/>
            </a:endParaRPr>
          </a:p>
          <a:p>
            <a:pPr lvl="0" eaLnBrk="1" hangingPunct="1">
              <a:lnSpc>
                <a:spcPct val="150000"/>
              </a:lnSpc>
              <a:defRPr/>
            </a:pPr>
            <a:endParaRPr lang="en-US" sz="1800" kern="0" dirty="0">
              <a:solidFill>
                <a:schemeClr val="bg1"/>
              </a:solidFill>
            </a:endParaRPr>
          </a:p>
          <a:p>
            <a:pPr lvl="0" eaLnBrk="1" hangingPunct="1">
              <a:lnSpc>
                <a:spcPct val="150000"/>
              </a:lnSpc>
              <a:defRPr/>
            </a:pPr>
            <a:endParaRPr lang="en-US" sz="1800" kern="0" dirty="0">
              <a:solidFill>
                <a:schemeClr val="bg1"/>
              </a:solidFill>
            </a:endParaRPr>
          </a:p>
          <a:p>
            <a:pPr>
              <a:lnSpc>
                <a:spcPct val="150000"/>
              </a:lnSpc>
            </a:pPr>
            <a:endParaRPr lang="en-US" sz="1800" dirty="0">
              <a:solidFill>
                <a:schemeClr val="bg1"/>
              </a:solidFill>
              <a:latin typeface="Calibri" panose="020F0502020204030204" pitchFamily="34" charset="0"/>
            </a:endParaRPr>
          </a:p>
        </p:txBody>
      </p:sp>
      <p:sp>
        <p:nvSpPr>
          <p:cNvPr id="4" name="Content Placeholder 2">
            <a:extLst>
              <a:ext uri="{FF2B5EF4-FFF2-40B4-BE49-F238E27FC236}">
                <a16:creationId xmlns:a16="http://schemas.microsoft.com/office/drawing/2014/main" id="{ECFA624C-BB35-5BF6-9E52-CEC31BB6387D}"/>
              </a:ext>
            </a:extLst>
          </p:cNvPr>
          <p:cNvSpPr txBox="1">
            <a:spLocks/>
          </p:cNvSpPr>
          <p:nvPr/>
        </p:nvSpPr>
        <p:spPr bwMode="auto">
          <a:xfrm>
            <a:off x="585952" y="1809750"/>
            <a:ext cx="4001361"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endParaRPr lang="en-US" sz="14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400" kern="0" dirty="0">
                <a:solidFill>
                  <a:schemeClr val="bg1"/>
                </a:solidFill>
                <a:latin typeface="Calibri" panose="020F0502020204030204" pitchFamily="34" charset="0"/>
              </a:rPr>
              <a:t>The problem is after more and more laser usage our white point would change/drift! This since as our lasers age they will not achieve the same color measurements at the same drive levels. Different drive levels are required to achieve the same CX, CY and CZ values. </a:t>
            </a:r>
          </a:p>
          <a:p>
            <a:pPr marL="285750" indent="-285750">
              <a:buFont typeface="Arial" panose="020B0604020202020204" pitchFamily="34" charset="0"/>
              <a:buChar char="•"/>
            </a:pPr>
            <a:endParaRPr lang="en-US" sz="14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400" kern="0" dirty="0">
                <a:solidFill>
                  <a:schemeClr val="bg1"/>
                </a:solidFill>
                <a:latin typeface="Calibri" panose="020F0502020204030204" pitchFamily="34" charset="0"/>
              </a:rPr>
              <a:t>When using </a:t>
            </a:r>
            <a:r>
              <a:rPr lang="en-US" sz="1400" kern="0" dirty="0" err="1">
                <a:solidFill>
                  <a:schemeClr val="bg1"/>
                </a:solidFill>
                <a:latin typeface="Calibri" panose="020F0502020204030204" pitchFamily="34" charset="0"/>
              </a:rPr>
              <a:t>LiteLOC</a:t>
            </a:r>
            <a:r>
              <a:rPr lang="en-US" sz="1400" kern="0" dirty="0">
                <a:solidFill>
                  <a:schemeClr val="bg1"/>
                </a:solidFill>
                <a:latin typeface="Calibri" panose="020F0502020204030204" pitchFamily="34" charset="0"/>
              </a:rPr>
              <a:t> v3, it ensures that the CX, CY and CZ always stay consistent by adjusting the laser drive levels to accommodate. This is why </a:t>
            </a:r>
            <a:r>
              <a:rPr lang="en-US" sz="1400" kern="0" dirty="0" err="1">
                <a:solidFill>
                  <a:schemeClr val="bg1"/>
                </a:solidFill>
                <a:latin typeface="Calibri" panose="020F0502020204030204" pitchFamily="34" charset="0"/>
              </a:rPr>
              <a:t>LiteLOC</a:t>
            </a:r>
            <a:r>
              <a:rPr lang="en-US" sz="1400" kern="0" dirty="0">
                <a:solidFill>
                  <a:schemeClr val="bg1"/>
                </a:solidFill>
                <a:latin typeface="Calibri" panose="020F0502020204030204" pitchFamily="34" charset="0"/>
              </a:rPr>
              <a:t> v3 is so important! We always have a reliable chromaticity measurement when using </a:t>
            </a:r>
            <a:r>
              <a:rPr lang="en-US" sz="1400" kern="0" dirty="0" err="1">
                <a:solidFill>
                  <a:schemeClr val="bg1"/>
                </a:solidFill>
                <a:latin typeface="Calibri" panose="020F0502020204030204" pitchFamily="34" charset="0"/>
              </a:rPr>
              <a:t>LiteLOC</a:t>
            </a:r>
            <a:r>
              <a:rPr lang="en-US" sz="1400" kern="0" dirty="0">
                <a:solidFill>
                  <a:schemeClr val="bg1"/>
                </a:solidFill>
                <a:latin typeface="Calibri" panose="020F0502020204030204" pitchFamily="34" charset="0"/>
              </a:rPr>
              <a:t>.</a:t>
            </a:r>
          </a:p>
          <a:p>
            <a:endParaRPr lang="en-US" sz="1800" kern="0" dirty="0">
              <a:solidFill>
                <a:schemeClr val="bg1"/>
              </a:solidFill>
              <a:latin typeface="Calibri" panose="020F0502020204030204" pitchFamily="34" charset="0"/>
            </a:endParaRPr>
          </a:p>
          <a:p>
            <a:endParaRPr lang="en-US" sz="1800" kern="0" dirty="0">
              <a:solidFill>
                <a:schemeClr val="bg1"/>
              </a:solidFill>
              <a:latin typeface="Calibri" panose="020F0502020204030204" pitchFamily="34" charset="0"/>
            </a:endParaRPr>
          </a:p>
          <a:p>
            <a:endParaRPr lang="en-US" sz="1800" kern="0" dirty="0">
              <a:solidFill>
                <a:schemeClr val="bg1"/>
              </a:solidFill>
              <a:latin typeface="Calibri" panose="020F0502020204030204" pitchFamily="34" charset="0"/>
            </a:endParaRPr>
          </a:p>
          <a:p>
            <a:pPr lvl="0" eaLnBrk="1" hangingPunct="1">
              <a:lnSpc>
                <a:spcPct val="150000"/>
              </a:lnSpc>
              <a:defRPr/>
            </a:pPr>
            <a:endParaRPr lang="en-US" sz="1800" kern="0" dirty="0">
              <a:solidFill>
                <a:schemeClr val="bg1"/>
              </a:solidFill>
            </a:endParaRPr>
          </a:p>
          <a:p>
            <a:pPr lvl="0" eaLnBrk="1" hangingPunct="1">
              <a:lnSpc>
                <a:spcPct val="150000"/>
              </a:lnSpc>
              <a:defRPr/>
            </a:pPr>
            <a:endParaRPr lang="en-US" sz="1800" kern="0" dirty="0">
              <a:solidFill>
                <a:schemeClr val="bg1"/>
              </a:solidFill>
            </a:endParaRPr>
          </a:p>
          <a:p>
            <a:pPr>
              <a:lnSpc>
                <a:spcPct val="150000"/>
              </a:lnSpc>
            </a:pPr>
            <a:endParaRPr lang="en-US" sz="180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96302950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Importance</a:t>
            </a:r>
          </a:p>
        </p:txBody>
      </p:sp>
      <p:sp>
        <p:nvSpPr>
          <p:cNvPr id="3" name="Content Placeholder 2">
            <a:extLst>
              <a:ext uri="{FF2B5EF4-FFF2-40B4-BE49-F238E27FC236}">
                <a16:creationId xmlns:a16="http://schemas.microsoft.com/office/drawing/2014/main" id="{DF08964B-9156-C037-22C4-0478EBFA745D}"/>
              </a:ext>
            </a:extLst>
          </p:cNvPr>
          <p:cNvSpPr txBox="1">
            <a:spLocks/>
          </p:cNvSpPr>
          <p:nvPr/>
        </p:nvSpPr>
        <p:spPr bwMode="auto">
          <a:xfrm>
            <a:off x="609600" y="819150"/>
            <a:ext cx="82296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dirty="0">
                <a:solidFill>
                  <a:schemeClr val="bg1"/>
                </a:solidFill>
                <a:latin typeface="Calibri" panose="020F0502020204030204" pitchFamily="34" charset="0"/>
              </a:rPr>
              <a:t>Why is it so important to run LiteLOC v3:</a:t>
            </a:r>
          </a:p>
          <a:p>
            <a:pPr lvl="1"/>
            <a:endParaRPr lang="en-US" sz="1800" dirty="0">
              <a:solidFill>
                <a:schemeClr val="bg1"/>
              </a:solidFill>
              <a:latin typeface="Calibri" panose="020F0502020204030204" pitchFamily="34" charset="0"/>
            </a:endParaRPr>
          </a:p>
          <a:p>
            <a:pPr marL="742950" lvl="1" indent="-285750">
              <a:buFont typeface="Arial" panose="020B0604020202020204" pitchFamily="34" charset="0"/>
              <a:buChar char="•"/>
            </a:pPr>
            <a:r>
              <a:rPr lang="en-US" sz="1800" dirty="0">
                <a:solidFill>
                  <a:schemeClr val="bg1"/>
                </a:solidFill>
                <a:latin typeface="Calibri" panose="020F0502020204030204" pitchFamily="34" charset="0"/>
              </a:rPr>
              <a:t>It ensures we can maintain accurate color chromaticity values on screen along with brightness.</a:t>
            </a:r>
          </a:p>
          <a:p>
            <a:pPr lvl="1">
              <a:lnSpc>
                <a:spcPct val="150000"/>
              </a:lnSpc>
            </a:pPr>
            <a:endParaRPr lang="en-US" sz="1800" kern="0" dirty="0">
              <a:solidFill>
                <a:schemeClr val="bg1"/>
              </a:solidFill>
              <a:latin typeface="Calibri" pitchFamily="34" charset="0"/>
            </a:endParaRPr>
          </a:p>
          <a:p>
            <a:pPr lvl="1">
              <a:lnSpc>
                <a:spcPct val="150000"/>
              </a:lnSpc>
            </a:pPr>
            <a:r>
              <a:rPr lang="en-US" sz="1800" kern="0" dirty="0">
                <a:solidFill>
                  <a:schemeClr val="bg1"/>
                </a:solidFill>
                <a:latin typeface="Calibri" pitchFamily="34" charset="0"/>
              </a:rPr>
              <a:t>It is expected that all customers use LiteLOC v3 when operating Christie projectors.</a:t>
            </a:r>
          </a:p>
          <a:p>
            <a:pPr lvl="0" eaLnBrk="1" hangingPunct="1">
              <a:lnSpc>
                <a:spcPct val="150000"/>
              </a:lnSpc>
              <a:defRPr/>
            </a:pPr>
            <a:endParaRPr lang="en-US" sz="1800" kern="0" dirty="0">
              <a:solidFill>
                <a:schemeClr val="bg1"/>
              </a:solidFill>
            </a:endParaRPr>
          </a:p>
          <a:p>
            <a:pPr lvl="0" eaLnBrk="1" hangingPunct="1">
              <a:lnSpc>
                <a:spcPct val="150000"/>
              </a:lnSpc>
              <a:defRPr/>
            </a:pPr>
            <a:endParaRPr lang="en-US" sz="1800" kern="0" dirty="0">
              <a:solidFill>
                <a:schemeClr val="bg1"/>
              </a:solidFill>
            </a:endParaRPr>
          </a:p>
          <a:p>
            <a:pPr>
              <a:lnSpc>
                <a:spcPct val="150000"/>
              </a:lnSpc>
            </a:pPr>
            <a:endParaRPr lang="en-US" sz="180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01409079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 LiteLOC Not achievable</a:t>
            </a:r>
          </a:p>
        </p:txBody>
      </p:sp>
      <p:sp>
        <p:nvSpPr>
          <p:cNvPr id="3" name="Content Placeholder 2">
            <a:extLst>
              <a:ext uri="{FF2B5EF4-FFF2-40B4-BE49-F238E27FC236}">
                <a16:creationId xmlns:a16="http://schemas.microsoft.com/office/drawing/2014/main" id="{DF08964B-9156-C037-22C4-0478EBFA745D}"/>
              </a:ext>
            </a:extLst>
          </p:cNvPr>
          <p:cNvSpPr txBox="1">
            <a:spLocks/>
          </p:cNvSpPr>
          <p:nvPr/>
        </p:nvSpPr>
        <p:spPr bwMode="auto">
          <a:xfrm>
            <a:off x="609600" y="819150"/>
            <a:ext cx="82296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Troubleshooting LiteLOC Not Achievable:</a:t>
            </a:r>
          </a:p>
          <a:p>
            <a:endParaRPr lang="en-US" sz="1800" kern="0" dirty="0">
              <a:solidFill>
                <a:schemeClr val="bg1"/>
              </a:solidFill>
              <a:latin typeface="Calibri" panose="020F0502020204030204" pitchFamily="34" charset="0"/>
            </a:endParaRPr>
          </a:p>
          <a:p>
            <a:pPr marL="285750" indent="-285750">
              <a:buFont typeface="Arial" panose="020B0604020202020204" pitchFamily="34" charset="0"/>
              <a:buChar char="•"/>
            </a:pPr>
            <a:r>
              <a:rPr lang="en-US" sz="1800" kern="0" dirty="0">
                <a:solidFill>
                  <a:schemeClr val="bg1"/>
                </a:solidFill>
                <a:latin typeface="Calibri" panose="020F0502020204030204" pitchFamily="34" charset="0"/>
              </a:rPr>
              <a:t>If you experience an issue like “LiteLOC Not Achievable”, it could be an issue related to a high temperature, high humidity (for projectors that use the chiller), a Laser Device that’s not functioning correctly, etc. Below is a sequence of steps you should try to troubleshoot:</a:t>
            </a:r>
          </a:p>
          <a:p>
            <a:pPr marL="285750" indent="-285750">
              <a:buFont typeface="Arial" panose="020B0604020202020204" pitchFamily="34" charset="0"/>
              <a:buChar char="•"/>
            </a:pPr>
            <a:endParaRPr lang="en-US" sz="1800" kern="0" dirty="0">
              <a:solidFill>
                <a:schemeClr val="bg1"/>
              </a:solidFill>
              <a:latin typeface="Calibri" panose="020F0502020204030204" pitchFamily="34" charset="0"/>
            </a:endParaRPr>
          </a:p>
          <a:p>
            <a:pPr marL="342900" indent="-342900">
              <a:buAutoNum type="arabicParenR"/>
            </a:pPr>
            <a:r>
              <a:rPr lang="en-US" sz="1800" kern="0" dirty="0">
                <a:solidFill>
                  <a:schemeClr val="bg1"/>
                </a:solidFill>
                <a:latin typeface="Calibri" panose="020F0502020204030204" pitchFamily="34" charset="0"/>
              </a:rPr>
              <a:t>Check for any Warnings/Errors in the Remote UI.</a:t>
            </a:r>
          </a:p>
          <a:p>
            <a:pPr marL="342900" indent="-342900">
              <a:buAutoNum type="arabicParenR"/>
            </a:pPr>
            <a:endParaRPr lang="en-US" sz="1800" kern="0" dirty="0">
              <a:solidFill>
                <a:schemeClr val="bg1"/>
              </a:solidFill>
              <a:latin typeface="Calibri" panose="020F0502020204030204" pitchFamily="34" charset="0"/>
            </a:endParaRPr>
          </a:p>
          <a:p>
            <a:pPr marL="342900" indent="-342900">
              <a:buAutoNum type="arabicParenR"/>
            </a:pPr>
            <a:r>
              <a:rPr lang="en-US" sz="1800" kern="0" dirty="0">
                <a:solidFill>
                  <a:schemeClr val="bg1"/>
                </a:solidFill>
                <a:latin typeface="Calibri" panose="020F0502020204030204" pitchFamily="34" charset="0"/>
              </a:rPr>
              <a:t>Check the temperatures (and humidity if your projector uses a chiller).</a:t>
            </a:r>
          </a:p>
          <a:p>
            <a:pPr marL="342900" indent="-342900">
              <a:buAutoNum type="arabicParenR"/>
            </a:pPr>
            <a:endParaRPr lang="en-US" sz="1800" kern="0" dirty="0">
              <a:solidFill>
                <a:schemeClr val="bg1"/>
              </a:solidFill>
              <a:latin typeface="Calibri" panose="020F0502020204030204" pitchFamily="34" charset="0"/>
            </a:endParaRPr>
          </a:p>
          <a:p>
            <a:pPr marL="342900" indent="-342900">
              <a:buAutoNum type="arabicParenR"/>
            </a:pPr>
            <a:r>
              <a:rPr lang="en-US" sz="1800" kern="0" dirty="0">
                <a:solidFill>
                  <a:schemeClr val="bg1"/>
                </a:solidFill>
                <a:latin typeface="Calibri" panose="020F0502020204030204" pitchFamily="34" charset="0"/>
              </a:rPr>
              <a:t>Compare the Voltages and Currents associated to your lasers. If any look strange this could be the issue.</a:t>
            </a:r>
            <a:endParaRPr lang="en-US" sz="180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97515643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 LiteLOC Not achievable</a:t>
            </a:r>
          </a:p>
        </p:txBody>
      </p:sp>
      <p:sp>
        <p:nvSpPr>
          <p:cNvPr id="6" name="Content Placeholder 2">
            <a:extLst>
              <a:ext uri="{FF2B5EF4-FFF2-40B4-BE49-F238E27FC236}">
                <a16:creationId xmlns:a16="http://schemas.microsoft.com/office/drawing/2014/main" id="{0E2126C9-079F-757A-06EC-5877AAEF5F8D}"/>
              </a:ext>
            </a:extLst>
          </p:cNvPr>
          <p:cNvSpPr txBox="1">
            <a:spLocks/>
          </p:cNvSpPr>
          <p:nvPr/>
        </p:nvSpPr>
        <p:spPr bwMode="auto">
          <a:xfrm>
            <a:off x="609600" y="2190750"/>
            <a:ext cx="3962400" cy="25908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endParaRPr lang="en-US" sz="1800" kern="0" dirty="0">
              <a:solidFill>
                <a:schemeClr val="bg1"/>
              </a:solidFill>
              <a:latin typeface="Calibri" panose="020F0502020204030204" pitchFamily="34" charset="0"/>
            </a:endParaRPr>
          </a:p>
          <a:p>
            <a:endParaRPr lang="en-US" sz="1800" kern="0" dirty="0">
              <a:solidFill>
                <a:schemeClr val="bg1"/>
              </a:solidFill>
              <a:latin typeface="Calibri" panose="020F0502020204030204" pitchFamily="34" charset="0"/>
            </a:endParaRPr>
          </a:p>
          <a:p>
            <a:pPr lvl="0" eaLnBrk="1" hangingPunct="1">
              <a:lnSpc>
                <a:spcPct val="150000"/>
              </a:lnSpc>
              <a:defRPr/>
            </a:pPr>
            <a:endParaRPr lang="en-US" sz="1800" kern="0" dirty="0">
              <a:solidFill>
                <a:schemeClr val="bg1"/>
              </a:solidFill>
            </a:endParaRPr>
          </a:p>
          <a:p>
            <a:pPr lvl="0" eaLnBrk="1" hangingPunct="1">
              <a:lnSpc>
                <a:spcPct val="150000"/>
              </a:lnSpc>
              <a:defRPr/>
            </a:pPr>
            <a:endParaRPr lang="en-US" sz="1800" kern="0" dirty="0">
              <a:solidFill>
                <a:schemeClr val="bg1"/>
              </a:solidFill>
            </a:endParaRPr>
          </a:p>
          <a:p>
            <a:pPr>
              <a:lnSpc>
                <a:spcPct val="150000"/>
              </a:lnSpc>
            </a:pPr>
            <a:endParaRPr lang="en-US" sz="1800" dirty="0">
              <a:solidFill>
                <a:schemeClr val="bg1"/>
              </a:solidFill>
              <a:latin typeface="Calibri" panose="020F0502020204030204" pitchFamily="34" charset="0"/>
            </a:endParaRPr>
          </a:p>
        </p:txBody>
      </p:sp>
      <p:pic>
        <p:nvPicPr>
          <p:cNvPr id="7" name="Picture 6">
            <a:extLst>
              <a:ext uri="{FF2B5EF4-FFF2-40B4-BE49-F238E27FC236}">
                <a16:creationId xmlns:a16="http://schemas.microsoft.com/office/drawing/2014/main" id="{B6965C97-430F-BABD-0939-8D9FBB5F6212}"/>
              </a:ext>
            </a:extLst>
          </p:cNvPr>
          <p:cNvPicPr>
            <a:picLocks noChangeAspect="1"/>
          </p:cNvPicPr>
          <p:nvPr/>
        </p:nvPicPr>
        <p:blipFill>
          <a:blip r:embed="rId4"/>
          <a:stretch>
            <a:fillRect/>
          </a:stretch>
        </p:blipFill>
        <p:spPr>
          <a:xfrm>
            <a:off x="1474923" y="1200150"/>
            <a:ext cx="5889354" cy="3801356"/>
          </a:xfrm>
          <a:prstGeom prst="rect">
            <a:avLst/>
          </a:prstGeom>
        </p:spPr>
      </p:pic>
      <p:sp>
        <p:nvSpPr>
          <p:cNvPr id="9" name="Rectangle: Rounded Corners 8">
            <a:extLst>
              <a:ext uri="{FF2B5EF4-FFF2-40B4-BE49-F238E27FC236}">
                <a16:creationId xmlns:a16="http://schemas.microsoft.com/office/drawing/2014/main" id="{E1FF82F3-0100-CBDD-3866-B20BD25FB29E}"/>
              </a:ext>
            </a:extLst>
          </p:cNvPr>
          <p:cNvSpPr/>
          <p:nvPr/>
        </p:nvSpPr>
        <p:spPr bwMode="auto">
          <a:xfrm>
            <a:off x="6934200" y="1314450"/>
            <a:ext cx="430078" cy="38100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3" name="Content Placeholder 2">
            <a:extLst>
              <a:ext uri="{FF2B5EF4-FFF2-40B4-BE49-F238E27FC236}">
                <a16:creationId xmlns:a16="http://schemas.microsoft.com/office/drawing/2014/main" id="{DF08964B-9156-C037-22C4-0478EBFA745D}"/>
              </a:ext>
            </a:extLst>
          </p:cNvPr>
          <p:cNvSpPr txBox="1">
            <a:spLocks/>
          </p:cNvSpPr>
          <p:nvPr/>
        </p:nvSpPr>
        <p:spPr bwMode="auto">
          <a:xfrm>
            <a:off x="609600" y="819150"/>
            <a:ext cx="82296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Troubleshooting LiteLOC Not Achievable (Status Page):</a:t>
            </a:r>
          </a:p>
          <a:p>
            <a:endParaRPr lang="en-US" sz="1800" kern="0" dirty="0">
              <a:solidFill>
                <a:schemeClr val="bg1"/>
              </a:solidFill>
              <a:latin typeface="Calibri" panose="020F0502020204030204" pitchFamily="34" charset="0"/>
            </a:endParaRPr>
          </a:p>
        </p:txBody>
      </p:sp>
      <p:sp>
        <p:nvSpPr>
          <p:cNvPr id="10" name="Rectangle: Rounded Corners 9">
            <a:extLst>
              <a:ext uri="{FF2B5EF4-FFF2-40B4-BE49-F238E27FC236}">
                <a16:creationId xmlns:a16="http://schemas.microsoft.com/office/drawing/2014/main" id="{895205E6-1C1A-6E98-60B6-9BBF0B555301}"/>
              </a:ext>
            </a:extLst>
          </p:cNvPr>
          <p:cNvSpPr/>
          <p:nvPr/>
        </p:nvSpPr>
        <p:spPr bwMode="auto">
          <a:xfrm>
            <a:off x="2667001" y="1885950"/>
            <a:ext cx="4114800" cy="289560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26607293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 LiteLOC Not achievable</a:t>
            </a:r>
          </a:p>
        </p:txBody>
      </p:sp>
      <p:sp>
        <p:nvSpPr>
          <p:cNvPr id="3" name="Content Placeholder 2">
            <a:extLst>
              <a:ext uri="{FF2B5EF4-FFF2-40B4-BE49-F238E27FC236}">
                <a16:creationId xmlns:a16="http://schemas.microsoft.com/office/drawing/2014/main" id="{DF08964B-9156-C037-22C4-0478EBFA745D}"/>
              </a:ext>
            </a:extLst>
          </p:cNvPr>
          <p:cNvSpPr txBox="1">
            <a:spLocks/>
          </p:cNvSpPr>
          <p:nvPr/>
        </p:nvSpPr>
        <p:spPr bwMode="auto">
          <a:xfrm>
            <a:off x="609600" y="819150"/>
            <a:ext cx="82296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Troubleshooting LiteLOC Not Achievable (Temperatures):</a:t>
            </a:r>
          </a:p>
          <a:p>
            <a:endParaRPr lang="en-US" sz="1800" kern="0" dirty="0">
              <a:solidFill>
                <a:schemeClr val="bg1"/>
              </a:solidFill>
              <a:latin typeface="Calibri" panose="020F0502020204030204" pitchFamily="34" charset="0"/>
            </a:endParaRPr>
          </a:p>
        </p:txBody>
      </p:sp>
      <p:sp>
        <p:nvSpPr>
          <p:cNvPr id="6" name="Content Placeholder 2">
            <a:extLst>
              <a:ext uri="{FF2B5EF4-FFF2-40B4-BE49-F238E27FC236}">
                <a16:creationId xmlns:a16="http://schemas.microsoft.com/office/drawing/2014/main" id="{0E2126C9-079F-757A-06EC-5877AAEF5F8D}"/>
              </a:ext>
            </a:extLst>
          </p:cNvPr>
          <p:cNvSpPr txBox="1">
            <a:spLocks/>
          </p:cNvSpPr>
          <p:nvPr/>
        </p:nvSpPr>
        <p:spPr bwMode="auto">
          <a:xfrm>
            <a:off x="609600" y="2190750"/>
            <a:ext cx="3962400" cy="25908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endParaRPr lang="en-US" sz="1800" kern="0" dirty="0">
              <a:solidFill>
                <a:schemeClr val="bg1"/>
              </a:solidFill>
              <a:latin typeface="Calibri" panose="020F0502020204030204" pitchFamily="34" charset="0"/>
            </a:endParaRPr>
          </a:p>
          <a:p>
            <a:endParaRPr lang="en-US" sz="1800" kern="0" dirty="0">
              <a:solidFill>
                <a:schemeClr val="bg1"/>
              </a:solidFill>
              <a:latin typeface="Calibri" panose="020F0502020204030204" pitchFamily="34" charset="0"/>
            </a:endParaRPr>
          </a:p>
          <a:p>
            <a:pPr lvl="0" eaLnBrk="1" hangingPunct="1">
              <a:lnSpc>
                <a:spcPct val="150000"/>
              </a:lnSpc>
              <a:defRPr/>
            </a:pPr>
            <a:endParaRPr lang="en-US" sz="1800" kern="0" dirty="0">
              <a:solidFill>
                <a:schemeClr val="bg1"/>
              </a:solidFill>
            </a:endParaRPr>
          </a:p>
          <a:p>
            <a:pPr lvl="0" eaLnBrk="1" hangingPunct="1">
              <a:lnSpc>
                <a:spcPct val="150000"/>
              </a:lnSpc>
              <a:defRPr/>
            </a:pPr>
            <a:endParaRPr lang="en-US" sz="1800" kern="0" dirty="0">
              <a:solidFill>
                <a:schemeClr val="bg1"/>
              </a:solidFill>
            </a:endParaRPr>
          </a:p>
          <a:p>
            <a:pPr>
              <a:lnSpc>
                <a:spcPct val="150000"/>
              </a:lnSpc>
            </a:pPr>
            <a:endParaRPr lang="en-US" sz="1800" dirty="0">
              <a:solidFill>
                <a:schemeClr val="bg1"/>
              </a:solidFill>
              <a:latin typeface="Calibri" panose="020F0502020204030204" pitchFamily="34" charset="0"/>
            </a:endParaRPr>
          </a:p>
        </p:txBody>
      </p:sp>
      <p:pic>
        <p:nvPicPr>
          <p:cNvPr id="5" name="Picture 4">
            <a:extLst>
              <a:ext uri="{FF2B5EF4-FFF2-40B4-BE49-F238E27FC236}">
                <a16:creationId xmlns:a16="http://schemas.microsoft.com/office/drawing/2014/main" id="{E1A96546-378A-9A6B-3B7E-7C03FCE7CC58}"/>
              </a:ext>
            </a:extLst>
          </p:cNvPr>
          <p:cNvPicPr>
            <a:picLocks noChangeAspect="1"/>
          </p:cNvPicPr>
          <p:nvPr/>
        </p:nvPicPr>
        <p:blipFill>
          <a:blip r:embed="rId4"/>
          <a:stretch>
            <a:fillRect/>
          </a:stretch>
        </p:blipFill>
        <p:spPr>
          <a:xfrm>
            <a:off x="609600" y="1831183"/>
            <a:ext cx="3980330" cy="2571750"/>
          </a:xfrm>
          <a:prstGeom prst="rect">
            <a:avLst/>
          </a:prstGeom>
        </p:spPr>
      </p:pic>
      <p:pic>
        <p:nvPicPr>
          <p:cNvPr id="8" name="Picture 7">
            <a:extLst>
              <a:ext uri="{FF2B5EF4-FFF2-40B4-BE49-F238E27FC236}">
                <a16:creationId xmlns:a16="http://schemas.microsoft.com/office/drawing/2014/main" id="{4BFF3238-21EA-20FC-63B1-FDA17FDB752D}"/>
              </a:ext>
            </a:extLst>
          </p:cNvPr>
          <p:cNvPicPr>
            <a:picLocks noChangeAspect="1"/>
          </p:cNvPicPr>
          <p:nvPr/>
        </p:nvPicPr>
        <p:blipFill>
          <a:blip r:embed="rId5"/>
          <a:stretch>
            <a:fillRect/>
          </a:stretch>
        </p:blipFill>
        <p:spPr>
          <a:xfrm>
            <a:off x="4827375" y="1831183"/>
            <a:ext cx="3955244" cy="2571750"/>
          </a:xfrm>
          <a:prstGeom prst="rect">
            <a:avLst/>
          </a:prstGeom>
        </p:spPr>
      </p:pic>
      <p:sp>
        <p:nvSpPr>
          <p:cNvPr id="9" name="Rectangle: Rounded Corners 8">
            <a:extLst>
              <a:ext uri="{FF2B5EF4-FFF2-40B4-BE49-F238E27FC236}">
                <a16:creationId xmlns:a16="http://schemas.microsoft.com/office/drawing/2014/main" id="{E1FF82F3-0100-CBDD-3866-B20BD25FB29E}"/>
              </a:ext>
            </a:extLst>
          </p:cNvPr>
          <p:cNvSpPr/>
          <p:nvPr/>
        </p:nvSpPr>
        <p:spPr bwMode="auto">
          <a:xfrm>
            <a:off x="838200" y="2876550"/>
            <a:ext cx="3429000" cy="38100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Rectangle: Rounded Corners 9">
            <a:extLst>
              <a:ext uri="{FF2B5EF4-FFF2-40B4-BE49-F238E27FC236}">
                <a16:creationId xmlns:a16="http://schemas.microsoft.com/office/drawing/2014/main" id="{895205E6-1C1A-6E98-60B6-9BBF0B555301}"/>
              </a:ext>
            </a:extLst>
          </p:cNvPr>
          <p:cNvSpPr/>
          <p:nvPr/>
        </p:nvSpPr>
        <p:spPr bwMode="auto">
          <a:xfrm>
            <a:off x="5090497" y="3638550"/>
            <a:ext cx="3429000" cy="15240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19677776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570639" y="666750"/>
            <a:ext cx="8229600" cy="19050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LiteLOC v3 Consists of Two Different Steps:</a:t>
            </a:r>
          </a:p>
          <a:p>
            <a:endParaRPr lang="en-US" sz="1800" dirty="0">
              <a:solidFill>
                <a:schemeClr val="bg1"/>
              </a:solidFill>
              <a:latin typeface="Calibri" panose="020F0502020204030204" pitchFamily="34" charset="0"/>
            </a:endParaRPr>
          </a:p>
          <a:p>
            <a:pPr marL="342900" indent="-342900">
              <a:buAutoNum type="arabicParenR"/>
            </a:pPr>
            <a:r>
              <a:rPr lang="en-US" sz="1400" b="1" dirty="0">
                <a:solidFill>
                  <a:schemeClr val="bg1"/>
                </a:solidFill>
                <a:latin typeface="Calibri" panose="020F0502020204030204" pitchFamily="34" charset="0"/>
              </a:rPr>
              <a:t>LOS to Sensor Calibration </a:t>
            </a:r>
            <a:r>
              <a:rPr lang="en-US" sz="1400" dirty="0">
                <a:solidFill>
                  <a:schemeClr val="bg1"/>
                </a:solidFill>
                <a:latin typeface="Calibri" panose="020F0502020204030204" pitchFamily="34" charset="0"/>
              </a:rPr>
              <a:t>(Automatic Process): The lasers in our LOS are driven to determine the Color sensor values (X/Y/Z).</a:t>
            </a:r>
          </a:p>
          <a:p>
            <a:pPr marL="342900" indent="-342900">
              <a:buAutoNum type="arabicParenR"/>
            </a:pPr>
            <a:endParaRPr lang="en-US" sz="1400" dirty="0">
              <a:solidFill>
                <a:schemeClr val="bg1"/>
              </a:solidFill>
              <a:latin typeface="Calibri" panose="020F0502020204030204" pitchFamily="34" charset="0"/>
            </a:endParaRPr>
          </a:p>
          <a:p>
            <a:pPr marL="342900" indent="-342900">
              <a:buAutoNum type="arabicParenR"/>
            </a:pPr>
            <a:r>
              <a:rPr lang="en-US" sz="1400" b="1" dirty="0">
                <a:solidFill>
                  <a:schemeClr val="bg1"/>
                </a:solidFill>
                <a:latin typeface="Calibri" panose="020F0502020204030204" pitchFamily="34" charset="0"/>
              </a:rPr>
              <a:t>Sensor to Screen Calibration </a:t>
            </a:r>
            <a:r>
              <a:rPr lang="en-US" sz="1400" dirty="0">
                <a:solidFill>
                  <a:schemeClr val="bg1"/>
                </a:solidFill>
                <a:latin typeface="Calibri" panose="020F0502020204030204" pitchFamily="34" charset="0"/>
              </a:rPr>
              <a:t>(Manual Process or Hawkeye Software): Calibrate the on-screen color and brightness to the color sensor values (CX, CY and CZ). This is performed at multiple brightness levels. </a:t>
            </a:r>
            <a:r>
              <a:rPr lang="en-US" sz="1400" i="1" dirty="0">
                <a:solidFill>
                  <a:srgbClr val="0070C0"/>
                </a:solidFill>
                <a:latin typeface="Calibri" panose="020F0502020204030204" pitchFamily="34" charset="0"/>
              </a:rPr>
              <a:t>Note: In advance of performing “LOS to Sensor Calibration”, “Sensor to Screen Calibration” must be complete.</a:t>
            </a:r>
          </a:p>
        </p:txBody>
      </p:sp>
      <p:sp>
        <p:nvSpPr>
          <p:cNvPr id="2" name="Title 1"/>
          <p:cNvSpPr>
            <a:spLocks noGrp="1"/>
          </p:cNvSpPr>
          <p:nvPr>
            <p:ph type="title"/>
          </p:nvPr>
        </p:nvSpPr>
        <p:spPr/>
        <p:txBody>
          <a:bodyPr/>
          <a:lstStyle/>
          <a:p>
            <a:r>
              <a:rPr lang="en-US" dirty="0"/>
              <a:t>What is LiteLOC v3?</a:t>
            </a:r>
          </a:p>
        </p:txBody>
      </p:sp>
      <p:pic>
        <p:nvPicPr>
          <p:cNvPr id="20" name="Picture 19">
            <a:extLst>
              <a:ext uri="{FF2B5EF4-FFF2-40B4-BE49-F238E27FC236}">
                <a16:creationId xmlns:a16="http://schemas.microsoft.com/office/drawing/2014/main" id="{75F335DB-1965-4652-4A81-84390116B994}"/>
              </a:ext>
            </a:extLst>
          </p:cNvPr>
          <p:cNvPicPr>
            <a:picLocks noChangeAspect="1"/>
          </p:cNvPicPr>
          <p:nvPr/>
        </p:nvPicPr>
        <p:blipFill>
          <a:blip r:embed="rId4"/>
          <a:stretch>
            <a:fillRect/>
          </a:stretch>
        </p:blipFill>
        <p:spPr>
          <a:xfrm>
            <a:off x="2819400" y="2571750"/>
            <a:ext cx="3738244" cy="2423546"/>
          </a:xfrm>
          <a:prstGeom prst="rect">
            <a:avLst/>
          </a:prstGeom>
        </p:spPr>
      </p:pic>
      <p:sp>
        <p:nvSpPr>
          <p:cNvPr id="21" name="Rectangle: Rounded Corners 20">
            <a:extLst>
              <a:ext uri="{FF2B5EF4-FFF2-40B4-BE49-F238E27FC236}">
                <a16:creationId xmlns:a16="http://schemas.microsoft.com/office/drawing/2014/main" id="{414BD1DF-CDBF-6464-AE6D-7EF941534CAF}"/>
              </a:ext>
            </a:extLst>
          </p:cNvPr>
          <p:cNvSpPr/>
          <p:nvPr/>
        </p:nvSpPr>
        <p:spPr bwMode="auto">
          <a:xfrm>
            <a:off x="2819399" y="4286250"/>
            <a:ext cx="3508283" cy="38100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347509713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3376B71-E01A-2DE4-C830-F8FD24D0DECE}"/>
              </a:ext>
            </a:extLst>
          </p:cNvPr>
          <p:cNvPicPr>
            <a:picLocks noChangeAspect="1"/>
          </p:cNvPicPr>
          <p:nvPr/>
        </p:nvPicPr>
        <p:blipFill>
          <a:blip r:embed="rId4"/>
          <a:stretch>
            <a:fillRect/>
          </a:stretch>
        </p:blipFill>
        <p:spPr>
          <a:xfrm>
            <a:off x="5054497" y="2800350"/>
            <a:ext cx="3194211" cy="2113734"/>
          </a:xfrm>
          <a:prstGeom prst="rect">
            <a:avLst/>
          </a:prstGeom>
        </p:spPr>
      </p:pic>
      <p:pic>
        <p:nvPicPr>
          <p:cNvPr id="12" name="Picture 11">
            <a:extLst>
              <a:ext uri="{FF2B5EF4-FFF2-40B4-BE49-F238E27FC236}">
                <a16:creationId xmlns:a16="http://schemas.microsoft.com/office/drawing/2014/main" id="{D275F495-028C-62E9-0358-063E8E34B2CE}"/>
              </a:ext>
            </a:extLst>
          </p:cNvPr>
          <p:cNvPicPr>
            <a:picLocks noChangeAspect="1"/>
          </p:cNvPicPr>
          <p:nvPr/>
        </p:nvPicPr>
        <p:blipFill>
          <a:blip r:embed="rId5"/>
          <a:stretch>
            <a:fillRect/>
          </a:stretch>
        </p:blipFill>
        <p:spPr>
          <a:xfrm>
            <a:off x="2913141" y="2209601"/>
            <a:ext cx="3291448" cy="2194298"/>
          </a:xfrm>
          <a:prstGeom prst="rect">
            <a:avLst/>
          </a:prstGeom>
        </p:spPr>
      </p:pic>
      <p:pic>
        <p:nvPicPr>
          <p:cNvPr id="7" name="Picture 6">
            <a:extLst>
              <a:ext uri="{FF2B5EF4-FFF2-40B4-BE49-F238E27FC236}">
                <a16:creationId xmlns:a16="http://schemas.microsoft.com/office/drawing/2014/main" id="{0F22459F-FE0C-4E27-800D-2F2510BF8EB5}"/>
              </a:ext>
            </a:extLst>
          </p:cNvPr>
          <p:cNvPicPr>
            <a:picLocks noChangeAspect="1"/>
          </p:cNvPicPr>
          <p:nvPr/>
        </p:nvPicPr>
        <p:blipFill>
          <a:blip r:embed="rId6"/>
          <a:stretch>
            <a:fillRect/>
          </a:stretch>
        </p:blipFill>
        <p:spPr>
          <a:xfrm>
            <a:off x="675357" y="1617750"/>
            <a:ext cx="3221428" cy="2133600"/>
          </a:xfrm>
          <a:prstGeom prst="rect">
            <a:avLst/>
          </a:prstGeom>
        </p:spPr>
      </p:pic>
      <p:sp>
        <p:nvSpPr>
          <p:cNvPr id="2" name="Title 1"/>
          <p:cNvSpPr>
            <a:spLocks noGrp="1"/>
          </p:cNvSpPr>
          <p:nvPr>
            <p:ph type="title"/>
          </p:nvPr>
        </p:nvSpPr>
        <p:spPr/>
        <p:txBody>
          <a:bodyPr/>
          <a:lstStyle/>
          <a:p>
            <a:r>
              <a:rPr lang="en-US" dirty="0"/>
              <a:t>Troubleshooting - LiteLOC Not achievable</a:t>
            </a:r>
          </a:p>
        </p:txBody>
      </p:sp>
      <p:sp>
        <p:nvSpPr>
          <p:cNvPr id="3" name="Content Placeholder 2">
            <a:extLst>
              <a:ext uri="{FF2B5EF4-FFF2-40B4-BE49-F238E27FC236}">
                <a16:creationId xmlns:a16="http://schemas.microsoft.com/office/drawing/2014/main" id="{DF08964B-9156-C037-22C4-0478EBFA745D}"/>
              </a:ext>
            </a:extLst>
          </p:cNvPr>
          <p:cNvSpPr txBox="1">
            <a:spLocks/>
          </p:cNvSpPr>
          <p:nvPr/>
        </p:nvSpPr>
        <p:spPr bwMode="auto">
          <a:xfrm>
            <a:off x="577097" y="623643"/>
            <a:ext cx="8229600" cy="5334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kern="0" dirty="0">
                <a:solidFill>
                  <a:schemeClr val="bg1"/>
                </a:solidFill>
                <a:latin typeface="Calibri" panose="020F0502020204030204" pitchFamily="34" charset="0"/>
              </a:rPr>
              <a:t>Troubleshooting LiteLOC Not Achievable (Laser): </a:t>
            </a:r>
            <a:r>
              <a:rPr lang="en-US" sz="1800" kern="0" dirty="0">
                <a:solidFill>
                  <a:schemeClr val="bg1"/>
                </a:solidFill>
                <a:latin typeface="Calibri" panose="020F0502020204030204" pitchFamily="34" charset="0"/>
              </a:rPr>
              <a:t>Check for relative consistency. Red, Green and Blue lasers are driven at different voltages and currents. The voltage and current per each color should be relatively consist though.</a:t>
            </a:r>
          </a:p>
          <a:p>
            <a:endParaRPr lang="en-US" sz="1800" kern="0" dirty="0">
              <a:solidFill>
                <a:schemeClr val="bg1"/>
              </a:solidFill>
              <a:latin typeface="Calibri" panose="020F0502020204030204" pitchFamily="34" charset="0"/>
            </a:endParaRPr>
          </a:p>
        </p:txBody>
      </p:sp>
      <p:sp>
        <p:nvSpPr>
          <p:cNvPr id="9" name="Rectangle: Rounded Corners 8">
            <a:extLst>
              <a:ext uri="{FF2B5EF4-FFF2-40B4-BE49-F238E27FC236}">
                <a16:creationId xmlns:a16="http://schemas.microsoft.com/office/drawing/2014/main" id="{E1FF82F3-0100-CBDD-3866-B20BD25FB29E}"/>
              </a:ext>
            </a:extLst>
          </p:cNvPr>
          <p:cNvSpPr/>
          <p:nvPr/>
        </p:nvSpPr>
        <p:spPr bwMode="auto">
          <a:xfrm>
            <a:off x="2133601" y="2129717"/>
            <a:ext cx="1524000" cy="859632"/>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Rectangle: Rounded Corners 9">
            <a:extLst>
              <a:ext uri="{FF2B5EF4-FFF2-40B4-BE49-F238E27FC236}">
                <a16:creationId xmlns:a16="http://schemas.microsoft.com/office/drawing/2014/main" id="{895205E6-1C1A-6E98-60B6-9BBF0B555301}"/>
              </a:ext>
            </a:extLst>
          </p:cNvPr>
          <p:cNvSpPr/>
          <p:nvPr/>
        </p:nvSpPr>
        <p:spPr bwMode="auto">
          <a:xfrm>
            <a:off x="4267201" y="2523150"/>
            <a:ext cx="1628184" cy="838200"/>
          </a:xfrm>
          <a:prstGeom prst="roundRect">
            <a:avLst/>
          </a:prstGeom>
          <a:noFill/>
          <a:ln w="317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Rounded Corners 14">
            <a:extLst>
              <a:ext uri="{FF2B5EF4-FFF2-40B4-BE49-F238E27FC236}">
                <a16:creationId xmlns:a16="http://schemas.microsoft.com/office/drawing/2014/main" id="{78C960E8-E89A-96FE-F56C-289BDF1D598B}"/>
              </a:ext>
            </a:extLst>
          </p:cNvPr>
          <p:cNvSpPr/>
          <p:nvPr/>
        </p:nvSpPr>
        <p:spPr bwMode="auto">
          <a:xfrm>
            <a:off x="2133601" y="2989349"/>
            <a:ext cx="1524000" cy="609601"/>
          </a:xfrm>
          <a:prstGeom prst="roundRect">
            <a:avLst/>
          </a:prstGeom>
          <a:noFill/>
          <a:ln w="31750" cap="flat" cmpd="sng" algn="ctr">
            <a:solidFill>
              <a:srgbClr val="FF33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Rounded Corners 15">
            <a:extLst>
              <a:ext uri="{FF2B5EF4-FFF2-40B4-BE49-F238E27FC236}">
                <a16:creationId xmlns:a16="http://schemas.microsoft.com/office/drawing/2014/main" id="{18F83AC2-9E0E-BF7D-A008-8996FFB9D793}"/>
              </a:ext>
            </a:extLst>
          </p:cNvPr>
          <p:cNvSpPr/>
          <p:nvPr/>
        </p:nvSpPr>
        <p:spPr bwMode="auto">
          <a:xfrm>
            <a:off x="4280153" y="3387300"/>
            <a:ext cx="1628184" cy="838200"/>
          </a:xfrm>
          <a:prstGeom prst="roundRect">
            <a:avLst/>
          </a:prstGeom>
          <a:noFill/>
          <a:ln w="317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Rectangle: Rounded Corners 16">
            <a:extLst>
              <a:ext uri="{FF2B5EF4-FFF2-40B4-BE49-F238E27FC236}">
                <a16:creationId xmlns:a16="http://schemas.microsoft.com/office/drawing/2014/main" id="{4C15E74A-2893-CCC8-23CD-DFC229D4A3C7}"/>
              </a:ext>
            </a:extLst>
          </p:cNvPr>
          <p:cNvSpPr/>
          <p:nvPr/>
        </p:nvSpPr>
        <p:spPr bwMode="auto">
          <a:xfrm>
            <a:off x="6524400" y="3957750"/>
            <a:ext cx="1371600" cy="457200"/>
          </a:xfrm>
          <a:prstGeom prst="roundRect">
            <a:avLst/>
          </a:prstGeom>
          <a:noFill/>
          <a:ln w="317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Rectangle: Rounded Corners 17">
            <a:extLst>
              <a:ext uri="{FF2B5EF4-FFF2-40B4-BE49-F238E27FC236}">
                <a16:creationId xmlns:a16="http://schemas.microsoft.com/office/drawing/2014/main" id="{58227E74-E724-4D60-AC12-D2B284B54737}"/>
              </a:ext>
            </a:extLst>
          </p:cNvPr>
          <p:cNvSpPr/>
          <p:nvPr/>
        </p:nvSpPr>
        <p:spPr bwMode="auto">
          <a:xfrm>
            <a:off x="6524400" y="4417249"/>
            <a:ext cx="1371600" cy="364301"/>
          </a:xfrm>
          <a:prstGeom prst="roundRect">
            <a:avLst/>
          </a:prstGeom>
          <a:noFill/>
          <a:ln w="31750"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custDataLst>
      <p:tags r:id="rId1"/>
    </p:custDataLst>
    <p:extLst>
      <p:ext uri="{BB962C8B-B14F-4D97-AF65-F5344CB8AC3E}">
        <p14:creationId xmlns:p14="http://schemas.microsoft.com/office/powerpoint/2010/main" val="8239657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A6EBB"/>
          </a:solidFill>
        </p:spPr>
        <p:txBody>
          <a:bodyPr/>
          <a:lstStyle/>
          <a:p>
            <a:r>
              <a:rPr lang="en-US" dirty="0"/>
              <a:t>Post-Training Survey</a:t>
            </a:r>
          </a:p>
        </p:txBody>
      </p:sp>
      <p:sp>
        <p:nvSpPr>
          <p:cNvPr id="9" name="Text Box 1025"/>
          <p:cNvSpPr txBox="1">
            <a:spLocks noChangeArrowheads="1"/>
          </p:cNvSpPr>
          <p:nvPr/>
        </p:nvSpPr>
        <p:spPr bwMode="auto">
          <a:xfrm>
            <a:off x="0" y="4606788"/>
            <a:ext cx="4291602" cy="539122"/>
          </a:xfrm>
          <a:prstGeom prst="rect">
            <a:avLst/>
          </a:prstGeom>
          <a:noFill/>
          <a:ln w="9525">
            <a:noFill/>
            <a:miter lim="800000"/>
            <a:headEnd/>
            <a:tailEnd/>
          </a:ln>
        </p:spPr>
        <p:txBody>
          <a:bodyPr rot="0" vert="horz" wrap="square" lIns="91440" tIns="45720" rIns="91440" bIns="45720" anchor="t" anchorCtr="0" upright="1">
            <a:spAutoFit/>
          </a:bodyPr>
          <a:lstStyle/>
          <a:p>
            <a:pPr>
              <a:lnSpc>
                <a:spcPct val="115000"/>
              </a:lnSpc>
              <a:spcAft>
                <a:spcPts val="0"/>
              </a:spcAft>
            </a:pPr>
            <a:r>
              <a:rPr lang="en-US" sz="600" dirty="0">
                <a:solidFill>
                  <a:schemeClr val="bg1">
                    <a:lumMod val="50000"/>
                  </a:schemeClr>
                </a:solidFill>
                <a:effectLst/>
                <a:latin typeface="AvenirLTStd-Medium"/>
                <a:ea typeface="Calibri"/>
                <a:cs typeface="AvenirLTStd-Medium"/>
              </a:rPr>
              <a:t>© 2018 Christie Digital Systems Inc. All rights reserved.</a:t>
            </a:r>
            <a:endParaRPr lang="en-US" sz="600" dirty="0">
              <a:solidFill>
                <a:schemeClr val="bg1">
                  <a:lumMod val="50000"/>
                </a:schemeClr>
              </a:solidFill>
              <a:effectLst/>
              <a:latin typeface="Calibri"/>
              <a:ea typeface="Calibri"/>
              <a:cs typeface="Times New Roman"/>
            </a:endParaRPr>
          </a:p>
          <a:p>
            <a:pPr>
              <a:lnSpc>
                <a:spcPct val="115000"/>
              </a:lnSpc>
              <a:spcAft>
                <a:spcPts val="1000"/>
              </a:spcAft>
            </a:pPr>
            <a:r>
              <a:rPr lang="en-US" sz="600" dirty="0">
                <a:solidFill>
                  <a:schemeClr val="bg1">
                    <a:lumMod val="50000"/>
                  </a:schemeClr>
                </a:solidFill>
                <a:effectLst/>
                <a:latin typeface="AvenirLTStd-Medium"/>
                <a:ea typeface="Calibri"/>
                <a:cs typeface="AvenirLTStd-Medium"/>
              </a:rPr>
              <a:t>All brand names and product names are trademarks, registered trademarks or trade names of their respective holders.</a:t>
            </a:r>
            <a:endParaRPr lang="en-US" sz="600" dirty="0">
              <a:solidFill>
                <a:schemeClr val="bg1">
                  <a:lumMod val="50000"/>
                </a:schemeClr>
              </a:solidFill>
              <a:effectLst/>
              <a:latin typeface="Calibri"/>
              <a:ea typeface="Calibri"/>
              <a:cs typeface="Times New Roman"/>
            </a:endParaRPr>
          </a:p>
          <a:p>
            <a:pPr>
              <a:lnSpc>
                <a:spcPct val="115000"/>
              </a:lnSpc>
              <a:spcAft>
                <a:spcPts val="1000"/>
              </a:spcAft>
            </a:pPr>
            <a:r>
              <a:rPr lang="en-US" sz="600" dirty="0">
                <a:solidFill>
                  <a:schemeClr val="bg1">
                    <a:lumMod val="50000"/>
                  </a:schemeClr>
                </a:solidFill>
                <a:latin typeface="AvenirLTStd-Medium"/>
                <a:ea typeface="Calibri"/>
                <a:cs typeface="AvenirLTStd-Medium"/>
              </a:rPr>
              <a:t>Series III – Field Service September18 v2.0</a:t>
            </a:r>
            <a:endParaRPr lang="en-US" sz="600" dirty="0">
              <a:solidFill>
                <a:schemeClr val="bg1">
                  <a:lumMod val="50000"/>
                </a:schemeClr>
              </a:solidFill>
              <a:effectLst/>
              <a:latin typeface="Calibri"/>
              <a:ea typeface="Calibri"/>
              <a:cs typeface="Times New Roman"/>
            </a:endParaRPr>
          </a:p>
        </p:txBody>
      </p:sp>
      <p:sp>
        <p:nvSpPr>
          <p:cNvPr id="10" name="Rounded Rectangle 9"/>
          <p:cNvSpPr/>
          <p:nvPr/>
        </p:nvSpPr>
        <p:spPr>
          <a:xfrm>
            <a:off x="-142876" y="988794"/>
            <a:ext cx="8360897" cy="2554545"/>
          </a:xfrm>
          <a:prstGeom prst="roundRect">
            <a:avLst>
              <a:gd name="adj" fmla="val 0"/>
            </a:avLst>
          </a:prstGeom>
          <a:solidFill>
            <a:srgbClr val="2A6EBB"/>
          </a:solidFill>
          <a:effectLst>
            <a:glow rad="101600">
              <a:srgbClr val="6F9AD3">
                <a:alpha val="60000"/>
              </a:srgbClr>
            </a:glow>
          </a:effectLst>
        </p:spPr>
        <p:txBody>
          <a:bodyPr wrap="square">
            <a:spAutoFit/>
          </a:bodyPr>
          <a:lstStyle/>
          <a:p>
            <a:pPr lvl="1"/>
            <a:endParaRPr lang="en-US" sz="2000" dirty="0">
              <a:latin typeface="Calibri" panose="020F0502020204030204" pitchFamily="34" charset="0"/>
            </a:endParaRPr>
          </a:p>
          <a:p>
            <a:pPr lvl="1"/>
            <a:r>
              <a:rPr lang="en-US" sz="2000" dirty="0">
                <a:latin typeface="Calibri" panose="020F0502020204030204" pitchFamily="34" charset="0"/>
              </a:rPr>
              <a:t>Post-Training Survey</a:t>
            </a:r>
          </a:p>
          <a:p>
            <a:pPr lvl="1"/>
            <a:r>
              <a:rPr lang="en-US" sz="2000" dirty="0">
                <a:latin typeface="Calibri" panose="020F0502020204030204" pitchFamily="34" charset="0"/>
              </a:rPr>
              <a:t> </a:t>
            </a:r>
          </a:p>
          <a:p>
            <a:pPr lvl="1"/>
            <a:r>
              <a:rPr lang="en-US" sz="2000" dirty="0">
                <a:latin typeface="Calibri" panose="020F0502020204030204" pitchFamily="34" charset="0"/>
              </a:rPr>
              <a:t>Please scan the QR code via your mobile device, </a:t>
            </a:r>
          </a:p>
          <a:p>
            <a:pPr lvl="1"/>
            <a:r>
              <a:rPr lang="en-US" sz="2000" dirty="0">
                <a:latin typeface="Calibri" panose="020F0502020204030204" pitchFamily="34" charset="0"/>
              </a:rPr>
              <a:t>or enter the URL to access the survey.</a:t>
            </a:r>
          </a:p>
          <a:p>
            <a:pPr lvl="1"/>
            <a:endParaRPr lang="en-US" sz="2000" dirty="0">
              <a:latin typeface="Calibri" panose="020F0502020204030204" pitchFamily="34" charset="0"/>
            </a:endParaRPr>
          </a:p>
          <a:p>
            <a:pPr lvl="1"/>
            <a:r>
              <a:rPr lang="en-US" sz="2000" u="sng" dirty="0">
                <a:latin typeface="Calibri" panose="020F0502020204030204" pitchFamily="34" charset="0"/>
              </a:rPr>
              <a:t>https://www.surveymonkey.com/s/ChristieU</a:t>
            </a:r>
            <a:endParaRPr lang="en-US" sz="2000" dirty="0">
              <a:latin typeface="Calibri" panose="020F0502020204030204" pitchFamily="34" charset="0"/>
            </a:endParaRPr>
          </a:p>
          <a:p>
            <a:endParaRPr lang="en-US" sz="2000" dirty="0">
              <a:latin typeface="Calibri" panose="020F0502020204030204" pitchFamily="34" charset="0"/>
            </a:endParaRPr>
          </a:p>
        </p:txBody>
      </p:sp>
      <p:pic>
        <p:nvPicPr>
          <p:cNvPr id="11" name="Picture 10"/>
          <p:cNvPicPr/>
          <p:nvPr/>
        </p:nvPicPr>
        <p:blipFill rotWithShape="1">
          <a:blip r:embed="rId4">
            <a:extLst>
              <a:ext uri="{28A0092B-C50C-407E-A947-70E740481C1C}">
                <a14:useLocalDpi xmlns:a14="http://schemas.microsoft.com/office/drawing/2010/main" val="0"/>
              </a:ext>
            </a:extLst>
          </a:blip>
          <a:srcRect l="5376" t="6093" r="4301" b="4660"/>
          <a:stretch/>
        </p:blipFill>
        <p:spPr bwMode="auto">
          <a:xfrm>
            <a:off x="5505450" y="988794"/>
            <a:ext cx="2712572" cy="2554545"/>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58707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2004A81F-F316-4A9C-94E2-6D927533A78B}"/>
              </a:ext>
            </a:extLst>
          </p:cNvPr>
          <p:cNvSpPr/>
          <p:nvPr/>
        </p:nvSpPr>
        <p:spPr bwMode="auto">
          <a:xfrm>
            <a:off x="4953000" y="514350"/>
            <a:ext cx="4077711" cy="4558099"/>
          </a:xfrm>
          <a:prstGeom prst="roundRect">
            <a:avLst>
              <a:gd name="adj" fmla="val 2864"/>
            </a:avLst>
          </a:prstGeom>
          <a:solidFill>
            <a:schemeClr val="accent3">
              <a:lumMod val="20000"/>
              <a:lumOff val="80000"/>
            </a:schemeClr>
          </a:solidFill>
          <a:ln w="31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pic>
        <p:nvPicPr>
          <p:cNvPr id="10242" name="Picture 2" descr="How to create light cone and haze effect - Graphic Design Stack Exchange">
            <a:extLst>
              <a:ext uri="{FF2B5EF4-FFF2-40B4-BE49-F238E27FC236}">
                <a16:creationId xmlns:a16="http://schemas.microsoft.com/office/drawing/2014/main" id="{60D53069-0F53-4346-8B90-56BE393033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364"/>
          <a:stretch/>
        </p:blipFill>
        <p:spPr bwMode="auto">
          <a:xfrm rot="16200000">
            <a:off x="6574263" y="411937"/>
            <a:ext cx="1828800" cy="2175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C8DA4D-B42A-49D9-A667-8C02F9730904}"/>
              </a:ext>
            </a:extLst>
          </p:cNvPr>
          <p:cNvSpPr>
            <a:spLocks noGrp="1"/>
          </p:cNvSpPr>
          <p:nvPr>
            <p:ph type="title"/>
          </p:nvPr>
        </p:nvSpPr>
        <p:spPr/>
        <p:txBody>
          <a:bodyPr/>
          <a:lstStyle/>
          <a:p>
            <a:r>
              <a:rPr lang="en-US" dirty="0"/>
              <a:t>What is </a:t>
            </a:r>
            <a:r>
              <a:rPr lang="en-US" dirty="0" err="1"/>
              <a:t>LiteLOC</a:t>
            </a:r>
            <a:r>
              <a:rPr lang="en-US" dirty="0"/>
              <a:t> V3</a:t>
            </a:r>
          </a:p>
        </p:txBody>
      </p:sp>
      <p:pic>
        <p:nvPicPr>
          <p:cNvPr id="3" name="Picture 2">
            <a:extLst>
              <a:ext uri="{FF2B5EF4-FFF2-40B4-BE49-F238E27FC236}">
                <a16:creationId xmlns:a16="http://schemas.microsoft.com/office/drawing/2014/main" id="{8BB38A83-447F-4EC0-9657-F473939758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33" t="2593" r="19167"/>
          <a:stretch/>
        </p:blipFill>
        <p:spPr>
          <a:xfrm rot="10800000">
            <a:off x="178186" y="724539"/>
            <a:ext cx="2336414" cy="1828801"/>
          </a:xfrm>
          <a:prstGeom prst="rect">
            <a:avLst/>
          </a:prstGeom>
        </p:spPr>
      </p:pic>
      <p:sp>
        <p:nvSpPr>
          <p:cNvPr id="7" name="TextBox 6">
            <a:extLst>
              <a:ext uri="{FF2B5EF4-FFF2-40B4-BE49-F238E27FC236}">
                <a16:creationId xmlns:a16="http://schemas.microsoft.com/office/drawing/2014/main" id="{38D5615D-6978-4FBC-88F1-308597753944}"/>
              </a:ext>
            </a:extLst>
          </p:cNvPr>
          <p:cNvSpPr txBox="1"/>
          <p:nvPr/>
        </p:nvSpPr>
        <p:spPr>
          <a:xfrm>
            <a:off x="609600" y="3470523"/>
            <a:ext cx="3924301" cy="1477328"/>
          </a:xfrm>
          <a:prstGeom prst="rect">
            <a:avLst/>
          </a:prstGeom>
          <a:noFill/>
          <a:ln w="25400">
            <a:solidFill>
              <a:schemeClr val="bg2">
                <a:lumMod val="60000"/>
                <a:lumOff val="40000"/>
              </a:schemeClr>
            </a:solidFill>
          </a:ln>
        </p:spPr>
        <p:txBody>
          <a:bodyPr wrap="square" rtlCol="0">
            <a:spAutoFit/>
          </a:bodyPr>
          <a:lstStyle/>
          <a:p>
            <a:pPr marR="0" algn="ctr" rtl="0"/>
            <a:r>
              <a:rPr lang="en-US" sz="900" b="1" i="0" u="none" strike="noStrike" baseline="0" dirty="0">
                <a:solidFill>
                  <a:srgbClr val="000000"/>
                </a:solidFill>
                <a:latin typeface="Calibri" panose="020F0502020204030204" pitchFamily="34" charset="0"/>
              </a:rPr>
              <a:t>LOS to Sensor Calibration</a:t>
            </a:r>
          </a:p>
          <a:p>
            <a:pPr marR="0" rtl="0"/>
            <a:r>
              <a:rPr lang="en-US" sz="900" dirty="0">
                <a:solidFill>
                  <a:srgbClr val="000000"/>
                </a:solidFill>
                <a:latin typeface="Calibri" panose="020F0502020204030204" pitchFamily="34" charset="0"/>
              </a:rPr>
              <a:t>Characterizes the LOS output and the CX, CY and CZ reading:</a:t>
            </a:r>
          </a:p>
          <a:p>
            <a:pPr marL="628650" lvl="1" indent="-171450">
              <a:buFont typeface="Arial" panose="020B0604020202020204" pitchFamily="34" charset="0"/>
              <a:buChar char="•"/>
            </a:pPr>
            <a:r>
              <a:rPr lang="en-US" sz="900" dirty="0">
                <a:solidFill>
                  <a:srgbClr val="000000"/>
                </a:solidFill>
                <a:latin typeface="Calibri" panose="020F0502020204030204" pitchFamily="34" charset="0"/>
              </a:rPr>
              <a:t>All series 4 models (SW Ver </a:t>
            </a:r>
            <a:r>
              <a:rPr lang="en-US" sz="900" dirty="0">
                <a:solidFill>
                  <a:schemeClr val="bg1"/>
                </a:solidFill>
                <a:latin typeface="Calibri" panose="020F0502020204030204" pitchFamily="34" charset="0"/>
              </a:rPr>
              <a:t>1.5</a:t>
            </a:r>
            <a:r>
              <a:rPr lang="en-US" sz="900" dirty="0">
                <a:solidFill>
                  <a:srgbClr val="000000"/>
                </a:solidFill>
                <a:latin typeface="Calibri" panose="020F0502020204030204" pitchFamily="34" charset="0"/>
              </a:rPr>
              <a:t> and above)</a:t>
            </a:r>
          </a:p>
          <a:p>
            <a:pPr marL="628650" lvl="1" indent="-171450">
              <a:buFont typeface="Arial" panose="020B0604020202020204" pitchFamily="34" charset="0"/>
              <a:buChar char="•"/>
            </a:pPr>
            <a:r>
              <a:rPr lang="en-US" sz="900" dirty="0">
                <a:solidFill>
                  <a:srgbClr val="000000"/>
                </a:solidFill>
                <a:latin typeface="Calibri" panose="020F0502020204030204" pitchFamily="34" charset="0"/>
              </a:rPr>
              <a:t>Fully automated processes.</a:t>
            </a:r>
          </a:p>
          <a:p>
            <a:pPr marL="628650" lvl="1" indent="-171450">
              <a:buFont typeface="Arial" panose="020B0604020202020204" pitchFamily="34" charset="0"/>
              <a:buChar char="•"/>
            </a:pPr>
            <a:r>
              <a:rPr lang="en-US" sz="900" dirty="0">
                <a:solidFill>
                  <a:srgbClr val="000000"/>
                </a:solidFill>
                <a:latin typeface="Calibri" panose="020F0502020204030204" pitchFamily="34" charset="0"/>
              </a:rPr>
              <a:t>LOS Serial number is recorded on the CSB to link the calibration data to the LOS</a:t>
            </a:r>
            <a:endParaRPr lang="en-US" sz="900" b="0" i="0" u="none" strike="noStrike" baseline="0" dirty="0">
              <a:solidFill>
                <a:srgbClr val="000000"/>
              </a:solidFill>
              <a:latin typeface="Calibri" panose="020F0502020204030204" pitchFamily="34" charset="0"/>
            </a:endParaRPr>
          </a:p>
          <a:p>
            <a:pPr marL="628650" lvl="1" indent="-171450">
              <a:buFont typeface="Arial" panose="020B0604020202020204" pitchFamily="34" charset="0"/>
              <a:buChar char="•"/>
            </a:pPr>
            <a:r>
              <a:rPr lang="en-US" sz="900" b="0" i="0" u="none" strike="noStrike" baseline="0" dirty="0">
                <a:solidFill>
                  <a:srgbClr val="000000"/>
                </a:solidFill>
                <a:latin typeface="Calibri" panose="020F0502020204030204" pitchFamily="34" charset="0"/>
              </a:rPr>
              <a:t>The calibration process is triggered automatically if the system finds the calibration parameters are not stored on the CSBD (new board) or if the system detected a new LOS has been installed</a:t>
            </a:r>
          </a:p>
          <a:p>
            <a:pPr lvl="1"/>
            <a:endParaRPr lang="en-US" sz="900"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30EBC2B-559A-4173-88D2-B3B09EC499BA}"/>
              </a:ext>
            </a:extLst>
          </p:cNvPr>
          <p:cNvSpPr txBox="1"/>
          <p:nvPr/>
        </p:nvSpPr>
        <p:spPr>
          <a:xfrm rot="5400000">
            <a:off x="7793245" y="1299745"/>
            <a:ext cx="1828800" cy="400110"/>
          </a:xfrm>
          <a:prstGeom prst="rect">
            <a:avLst/>
          </a:prstGeom>
          <a:solidFill>
            <a:schemeClr val="tx1"/>
          </a:solidFill>
          <a:ln w="3175">
            <a:solidFill>
              <a:schemeClr val="bg1"/>
            </a:solidFill>
          </a:ln>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rPr>
              <a:t>Screen</a:t>
            </a:r>
          </a:p>
        </p:txBody>
      </p:sp>
      <p:sp>
        <p:nvSpPr>
          <p:cNvPr id="9" name="TextBox 8">
            <a:extLst>
              <a:ext uri="{FF2B5EF4-FFF2-40B4-BE49-F238E27FC236}">
                <a16:creationId xmlns:a16="http://schemas.microsoft.com/office/drawing/2014/main" id="{30F52840-722D-497E-9A9E-172C8E6EE5B3}"/>
              </a:ext>
            </a:extLst>
          </p:cNvPr>
          <p:cNvSpPr txBox="1"/>
          <p:nvPr/>
        </p:nvSpPr>
        <p:spPr>
          <a:xfrm>
            <a:off x="5143680" y="3470523"/>
            <a:ext cx="3695700" cy="1477328"/>
          </a:xfrm>
          <a:prstGeom prst="rect">
            <a:avLst/>
          </a:prstGeom>
          <a:solidFill>
            <a:schemeClr val="tx1"/>
          </a:solidFill>
          <a:ln w="25400">
            <a:solidFill>
              <a:srgbClr val="00B050"/>
            </a:solidFill>
          </a:ln>
        </p:spPr>
        <p:txBody>
          <a:bodyPr wrap="square" lIns="91440" tIns="45720" rIns="91440" bIns="45720" rtlCol="0" anchor="t">
            <a:spAutoFit/>
          </a:bodyPr>
          <a:lstStyle/>
          <a:p>
            <a:pPr marR="0" algn="ctr" rtl="0"/>
            <a:r>
              <a:rPr lang="en-US" sz="900" b="1" i="0" u="none" strike="noStrike" baseline="0" dirty="0">
                <a:solidFill>
                  <a:srgbClr val="000000"/>
                </a:solidFill>
                <a:latin typeface="Calibri" panose="020F0502020204030204" pitchFamily="34" charset="0"/>
              </a:rPr>
              <a:t>Sensor to Screen Calibration</a:t>
            </a:r>
          </a:p>
          <a:p>
            <a:pPr marR="0" rtl="0"/>
            <a:r>
              <a:rPr lang="en-US" sz="900" b="0" i="0" u="none" strike="noStrike" baseline="0" dirty="0">
                <a:solidFill>
                  <a:srgbClr val="000000"/>
                </a:solidFill>
                <a:latin typeface="Calibri" panose="020F0502020204030204" pitchFamily="34" charset="0"/>
              </a:rPr>
              <a:t>Characterizes the CX, CY and CZ and the perceived color and brightness measured on the screen. This calibration allows the operator to type the desired white point on the projector UI then the system automatically sets the R, G and B laser drive current to achieve the settings. This calibration is available for Series 4 only.</a:t>
            </a:r>
          </a:p>
          <a:p>
            <a:pPr marR="0" rtl="0"/>
            <a:r>
              <a:rPr lang="en-US" sz="900" dirty="0">
                <a:solidFill>
                  <a:srgbClr val="000000"/>
                </a:solidFill>
                <a:latin typeface="Calibri"/>
                <a:ea typeface="ＭＳ Ｐゴシック"/>
                <a:cs typeface="Calibri"/>
              </a:rPr>
              <a:t>Calibration is done at the factory. It can be recalibrated on-site to maximize the system efficiency especially when the system will be used for 3D.</a:t>
            </a:r>
          </a:p>
          <a:p>
            <a:pPr marR="0" rtl="0"/>
            <a:r>
              <a:rPr lang="en-US" sz="900" b="0" i="0" u="none" strike="noStrike" baseline="0" dirty="0">
                <a:solidFill>
                  <a:srgbClr val="000000"/>
                </a:solidFill>
                <a:latin typeface="Calibri" panose="020F0502020204030204" pitchFamily="34" charset="0"/>
              </a:rPr>
              <a:t>Calibration must be redone if the LOS, the CSBD or the </a:t>
            </a:r>
            <a:r>
              <a:rPr lang="en-US" sz="900" dirty="0">
                <a:solidFill>
                  <a:srgbClr val="000000"/>
                </a:solidFill>
                <a:latin typeface="Calibri" panose="020F0502020204030204" pitchFamily="34" charset="0"/>
              </a:rPr>
              <a:t>Light Engine </a:t>
            </a:r>
            <a:r>
              <a:rPr lang="en-US" sz="900" b="0" i="0" u="none" strike="noStrike" baseline="0" dirty="0">
                <a:solidFill>
                  <a:srgbClr val="000000"/>
                </a:solidFill>
                <a:latin typeface="Calibri" panose="020F0502020204030204" pitchFamily="34" charset="0"/>
              </a:rPr>
              <a:t>have been replaced</a:t>
            </a:r>
            <a:endParaRPr lang="en-US" sz="1200" dirty="0">
              <a:solidFill>
                <a:schemeClr val="bg1"/>
              </a:solidFill>
              <a:latin typeface="Calibri" panose="020F0502020204030204" pitchFamily="34" charset="0"/>
              <a:cs typeface="Calibri" panose="020F0502020204030204" pitchFamily="34" charset="0"/>
            </a:endParaRPr>
          </a:p>
        </p:txBody>
      </p:sp>
      <p:sp>
        <p:nvSpPr>
          <p:cNvPr id="12" name="Right Brace 11">
            <a:extLst>
              <a:ext uri="{FF2B5EF4-FFF2-40B4-BE49-F238E27FC236}">
                <a16:creationId xmlns:a16="http://schemas.microsoft.com/office/drawing/2014/main" id="{126F2B5C-4396-4A02-9458-621838C8E5B2}"/>
              </a:ext>
            </a:extLst>
          </p:cNvPr>
          <p:cNvSpPr/>
          <p:nvPr/>
        </p:nvSpPr>
        <p:spPr bwMode="auto">
          <a:xfrm rot="5400000">
            <a:off x="6664295" y="1191032"/>
            <a:ext cx="660022" cy="3777811"/>
          </a:xfrm>
          <a:prstGeom prst="rightBrace">
            <a:avLst/>
          </a:prstGeom>
          <a:noFill/>
          <a:ln w="25400" cap="flat" cmpd="sng" algn="ctr">
            <a:solidFill>
              <a:srgbClr val="00B050"/>
            </a:solidFill>
            <a:prstDash val="solid"/>
            <a:round/>
            <a:headEnd type="triangle" w="med" len="med"/>
            <a:tailEnd type="triangle"/>
          </a:ln>
          <a:effectLst/>
        </p:spPr>
        <p:txBody>
          <a:bodyPr rtlCol="0" anchor="ctr"/>
          <a:lstStyle/>
          <a:p>
            <a:pPr algn="ctr"/>
            <a:endParaRPr lang="en-US" dirty="0"/>
          </a:p>
        </p:txBody>
      </p:sp>
      <p:sp>
        <p:nvSpPr>
          <p:cNvPr id="14" name="Right Brace 13">
            <a:extLst>
              <a:ext uri="{FF2B5EF4-FFF2-40B4-BE49-F238E27FC236}">
                <a16:creationId xmlns:a16="http://schemas.microsoft.com/office/drawing/2014/main" id="{67C39C18-F0A1-4DCE-B6D4-971B3E1603E2}"/>
              </a:ext>
            </a:extLst>
          </p:cNvPr>
          <p:cNvSpPr/>
          <p:nvPr/>
        </p:nvSpPr>
        <p:spPr bwMode="auto">
          <a:xfrm rot="5400000">
            <a:off x="2252870" y="878403"/>
            <a:ext cx="675860" cy="4419600"/>
          </a:xfrm>
          <a:prstGeom prst="rightBrace">
            <a:avLst>
              <a:gd name="adj1" fmla="val 8333"/>
              <a:gd name="adj2" fmla="val 51082"/>
            </a:avLst>
          </a:prstGeom>
          <a:solidFill>
            <a:schemeClr val="tx1"/>
          </a:solidFill>
          <a:ln w="25400" cap="flat" cmpd="sng" algn="ctr">
            <a:solidFill>
              <a:schemeClr val="bg2">
                <a:lumMod val="60000"/>
                <a:lumOff val="40000"/>
              </a:schemeClr>
            </a:solidFill>
            <a:prstDash val="solid"/>
            <a:round/>
            <a:headEnd type="triangle" w="med" len="med"/>
            <a:tailEnd type="triangle"/>
          </a:ln>
          <a:effectLst/>
        </p:spPr>
        <p:txBody>
          <a:bodyPr rtlCol="0" anchor="ctr"/>
          <a:lstStyle/>
          <a:p>
            <a:pPr algn="ctr"/>
            <a:endParaRPr lang="en-US" dirty="0"/>
          </a:p>
        </p:txBody>
      </p:sp>
      <p:pic>
        <p:nvPicPr>
          <p:cNvPr id="13" name="Picture 11" descr="Dmd-3">
            <a:extLst>
              <a:ext uri="{FF2B5EF4-FFF2-40B4-BE49-F238E27FC236}">
                <a16:creationId xmlns:a16="http://schemas.microsoft.com/office/drawing/2014/main" id="{816D0BA6-EDCD-4F4F-B0F4-AD0D550E46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972022"/>
            <a:ext cx="1676715" cy="129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row: Bent-Up 10">
            <a:extLst>
              <a:ext uri="{FF2B5EF4-FFF2-40B4-BE49-F238E27FC236}">
                <a16:creationId xmlns:a16="http://schemas.microsoft.com/office/drawing/2014/main" id="{5C69168F-EC3F-4B99-A520-E70B91ED82E0}"/>
              </a:ext>
            </a:extLst>
          </p:cNvPr>
          <p:cNvSpPr/>
          <p:nvPr/>
        </p:nvSpPr>
        <p:spPr bwMode="auto">
          <a:xfrm>
            <a:off x="5029200" y="2190750"/>
            <a:ext cx="1143000" cy="223450"/>
          </a:xfrm>
          <a:prstGeom prst="bentUpArrow">
            <a:avLst>
              <a:gd name="adj1" fmla="val 41107"/>
              <a:gd name="adj2" fmla="val 50000"/>
              <a:gd name="adj3" fmla="val 27747"/>
            </a:avLst>
          </a:prstGeom>
          <a:solidFill>
            <a:schemeClr val="tx1"/>
          </a:solidFill>
          <a:ln w="31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pic>
        <p:nvPicPr>
          <p:cNvPr id="4" name="Picture 3">
            <a:extLst>
              <a:ext uri="{FF2B5EF4-FFF2-40B4-BE49-F238E27FC236}">
                <a16:creationId xmlns:a16="http://schemas.microsoft.com/office/drawing/2014/main" id="{BBB756E9-9E7D-48CF-A39B-F7393E38B7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3269" r="14807" b="15385"/>
          <a:stretch/>
        </p:blipFill>
        <p:spPr>
          <a:xfrm rot="16200000">
            <a:off x="4457701" y="1847849"/>
            <a:ext cx="914400" cy="838201"/>
          </a:xfrm>
          <a:prstGeom prst="rect">
            <a:avLst/>
          </a:prstGeom>
        </p:spPr>
      </p:pic>
      <p:pic>
        <p:nvPicPr>
          <p:cNvPr id="15" name="Picture 14">
            <a:extLst>
              <a:ext uri="{FF2B5EF4-FFF2-40B4-BE49-F238E27FC236}">
                <a16:creationId xmlns:a16="http://schemas.microsoft.com/office/drawing/2014/main" id="{CF747C2F-5A9C-9FC8-ECB6-D99F66EA7FFA}"/>
              </a:ext>
            </a:extLst>
          </p:cNvPr>
          <p:cNvPicPr>
            <a:picLocks noChangeAspect="1"/>
          </p:cNvPicPr>
          <p:nvPr/>
        </p:nvPicPr>
        <p:blipFill>
          <a:blip r:embed="rId7"/>
          <a:stretch>
            <a:fillRect/>
          </a:stretch>
        </p:blipFill>
        <p:spPr>
          <a:xfrm>
            <a:off x="176924" y="724245"/>
            <a:ext cx="2435865" cy="1826899"/>
          </a:xfrm>
          <a:prstGeom prst="rect">
            <a:avLst/>
          </a:prstGeom>
        </p:spPr>
      </p:pic>
      <p:pic>
        <p:nvPicPr>
          <p:cNvPr id="6" name="Picture 5" descr="A picture containing blur, light&#10;&#10;Description automatically generated">
            <a:extLst>
              <a:ext uri="{FF2B5EF4-FFF2-40B4-BE49-F238E27FC236}">
                <a16:creationId xmlns:a16="http://schemas.microsoft.com/office/drawing/2014/main" id="{C96C4252-5A08-4DF4-A9F2-D3CB6E3FE75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5625" b="21483"/>
          <a:stretch/>
        </p:blipFill>
        <p:spPr>
          <a:xfrm>
            <a:off x="2438400" y="2190750"/>
            <a:ext cx="2258758" cy="360394"/>
          </a:xfrm>
          <a:prstGeom prst="rect">
            <a:avLst/>
          </a:prstGeom>
        </p:spPr>
      </p:pic>
    </p:spTree>
    <p:extLst>
      <p:ext uri="{BB962C8B-B14F-4D97-AF65-F5344CB8AC3E}">
        <p14:creationId xmlns:p14="http://schemas.microsoft.com/office/powerpoint/2010/main" val="4100659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09600" y="590550"/>
            <a:ext cx="800100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How does LOS to Sensor Calibration Work?</a:t>
            </a:r>
          </a:p>
          <a:p>
            <a:endParaRPr lang="en-US" sz="1800" kern="0" dirty="0">
              <a:solidFill>
                <a:schemeClr val="bg1"/>
              </a:solidFill>
              <a:latin typeface="Calibri" panose="020F0502020204030204" pitchFamily="34" charset="0"/>
            </a:endParaRPr>
          </a:p>
          <a:p>
            <a:pPr marL="285115" indent="-285115">
              <a:buFont typeface="Arial" panose="020B0604020202020204" pitchFamily="34" charset="0"/>
              <a:buChar char="•"/>
            </a:pPr>
            <a:r>
              <a:rPr lang="en-US" sz="1800" kern="0" dirty="0">
                <a:solidFill>
                  <a:schemeClr val="bg1"/>
                </a:solidFill>
                <a:latin typeface="Calibri" panose="020F0502020204030204" pitchFamily="34" charset="0"/>
              </a:rPr>
              <a:t>This calibration is performed in the factory for every brand-new projector.</a:t>
            </a:r>
            <a:endParaRPr lang="en-US" sz="1800" kern="0" dirty="0">
              <a:solidFill>
                <a:schemeClr val="bg1"/>
              </a:solidFill>
              <a:latin typeface="Calibri" panose="020F0502020204030204" pitchFamily="34" charset="0"/>
              <a:cs typeface="Calibri" panose="020F0502020204030204" pitchFamily="34" charset="0"/>
            </a:endParaRPr>
          </a:p>
          <a:p>
            <a:pPr marL="285115" indent="-285115">
              <a:buFont typeface="Arial" panose="020B0604020202020204" pitchFamily="34" charset="0"/>
              <a:buChar char="•"/>
            </a:pPr>
            <a:endParaRPr lang="en-US" sz="1800" kern="0" dirty="0">
              <a:solidFill>
                <a:schemeClr val="bg1"/>
              </a:solidFill>
              <a:latin typeface="Calibri" panose="020F0502020204030204" pitchFamily="34" charset="0"/>
              <a:cs typeface="Calibri" panose="020F0502020204030204" pitchFamily="34" charset="0"/>
            </a:endParaRPr>
          </a:p>
          <a:p>
            <a:pPr marL="285115" indent="-285115">
              <a:buFont typeface="Arial" panose="020B0604020202020204" pitchFamily="34" charset="0"/>
              <a:buChar char="•"/>
            </a:pPr>
            <a:r>
              <a:rPr lang="en-US" sz="1800" kern="0" dirty="0">
                <a:solidFill>
                  <a:schemeClr val="bg1"/>
                </a:solidFill>
                <a:latin typeface="Calibri"/>
                <a:ea typeface="ＭＳ Ｐゴシック"/>
                <a:cs typeface="Calibri"/>
              </a:rPr>
              <a:t>If we replace a CSB (Color Sensor Board) or LOS (Laser Optical Subsystem) in a Series IV Cinema projector, our CAVE board will detect that one has been replaced. Next, LOS to Sensor calibration will automatically begin calibrating itself at first light on instance to ensure the Color Sensor Board values (X/Y/Z) are associated to the optimal LOS drive levels.</a:t>
            </a:r>
          </a:p>
          <a:p>
            <a:endParaRPr lang="en-US" sz="1800" kern="0" dirty="0">
              <a:solidFill>
                <a:schemeClr val="bg1"/>
              </a:solidFill>
              <a:latin typeface="Calibri" panose="020F0502020204030204" pitchFamily="34" charset="0"/>
            </a:endParaRPr>
          </a:p>
          <a:p>
            <a:pPr marL="285115" indent="-285115">
              <a:buFont typeface="Arial" panose="020B0604020202020204" pitchFamily="34" charset="0"/>
              <a:buChar char="•"/>
            </a:pPr>
            <a:r>
              <a:rPr lang="en-US" sz="1800" kern="0" dirty="0">
                <a:solidFill>
                  <a:schemeClr val="bg1"/>
                </a:solidFill>
                <a:latin typeface="Calibri" panose="020F0502020204030204" pitchFamily="34" charset="0"/>
              </a:rPr>
              <a:t>The CAVE board knows when a LOS or CSB has been replaced since the CAVE logs the LOS serial number and the CSB serial number. Once it detects a different SN, it initiates the Sensor (CSB) to LOS calibration process.</a:t>
            </a:r>
            <a:endParaRPr lang="en-US" sz="1800" kern="0" dirty="0">
              <a:solidFill>
                <a:schemeClr val="bg1"/>
              </a:solidFill>
              <a:latin typeface="Calibri" panose="020F0502020204030204" pitchFamily="34" charset="0"/>
              <a:cs typeface="Calibri" panose="020F0502020204030204" pitchFamily="34" charset="0"/>
            </a:endParaRPr>
          </a:p>
          <a:p>
            <a:endParaRPr lang="en-US" sz="1800" kern="0" dirty="0">
              <a:solidFill>
                <a:schemeClr val="bg1"/>
              </a:solidFill>
              <a:latin typeface="Calibri" panose="020F0502020204030204" pitchFamily="34" charset="0"/>
            </a:endParaRPr>
          </a:p>
          <a:p>
            <a:pPr marL="285115" indent="-285115">
              <a:buFont typeface="Arial" panose="020B0604020202020204" pitchFamily="34" charset="0"/>
              <a:buChar char="•"/>
            </a:pPr>
            <a:r>
              <a:rPr lang="en-US" sz="1800" kern="0" dirty="0">
                <a:solidFill>
                  <a:schemeClr val="bg1"/>
                </a:solidFill>
                <a:latin typeface="Calibri" panose="020F0502020204030204" pitchFamily="34" charset="0"/>
              </a:rPr>
              <a:t>This is a fully automatic process, so no work is required from the user.</a:t>
            </a:r>
            <a:endParaRPr lang="en-US" sz="1800" dirty="0">
              <a:solidFill>
                <a:schemeClr val="bg1"/>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en-US" dirty="0"/>
              <a:t>LiteLOC v3 – LOS to Sensor Calibration</a:t>
            </a:r>
          </a:p>
        </p:txBody>
      </p:sp>
    </p:spTree>
    <p:custDataLst>
      <p:tags r:id="rId1"/>
    </p:custDataLst>
    <p:extLst>
      <p:ext uri="{BB962C8B-B14F-4D97-AF65-F5344CB8AC3E}">
        <p14:creationId xmlns:p14="http://schemas.microsoft.com/office/powerpoint/2010/main" val="1023629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LOS to Sensor Calibration</a:t>
            </a:r>
          </a:p>
        </p:txBody>
      </p:sp>
      <p:pic>
        <p:nvPicPr>
          <p:cNvPr id="4" name="Picture 3">
            <a:extLst>
              <a:ext uri="{FF2B5EF4-FFF2-40B4-BE49-F238E27FC236}">
                <a16:creationId xmlns:a16="http://schemas.microsoft.com/office/drawing/2014/main" id="{479E52E8-9E85-4568-9095-A1F5906730A4}"/>
              </a:ext>
            </a:extLst>
          </p:cNvPr>
          <p:cNvPicPr>
            <a:picLocks noChangeAspect="1"/>
          </p:cNvPicPr>
          <p:nvPr/>
        </p:nvPicPr>
        <p:blipFill>
          <a:blip r:embed="rId4"/>
          <a:stretch>
            <a:fillRect/>
          </a:stretch>
        </p:blipFill>
        <p:spPr>
          <a:xfrm>
            <a:off x="990600" y="590550"/>
            <a:ext cx="6582053" cy="4409493"/>
          </a:xfrm>
          <a:prstGeom prst="rect">
            <a:avLst/>
          </a:prstGeom>
        </p:spPr>
      </p:pic>
      <p:sp>
        <p:nvSpPr>
          <p:cNvPr id="8" name="Rectangle 7">
            <a:extLst>
              <a:ext uri="{FF2B5EF4-FFF2-40B4-BE49-F238E27FC236}">
                <a16:creationId xmlns:a16="http://schemas.microsoft.com/office/drawing/2014/main" id="{1B525347-FA07-1502-E61E-167F6CF16C04}"/>
              </a:ext>
            </a:extLst>
          </p:cNvPr>
          <p:cNvSpPr/>
          <p:nvPr/>
        </p:nvSpPr>
        <p:spPr bwMode="auto">
          <a:xfrm>
            <a:off x="3492218" y="4005261"/>
            <a:ext cx="4114800" cy="1041670"/>
          </a:xfrm>
          <a:prstGeom prst="rect">
            <a:avLst/>
          </a:prstGeom>
          <a:solidFill>
            <a:schemeClr val="tx1"/>
          </a:solid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pic>
        <p:nvPicPr>
          <p:cNvPr id="5" name="Picture 2">
            <a:extLst>
              <a:ext uri="{FF2B5EF4-FFF2-40B4-BE49-F238E27FC236}">
                <a16:creationId xmlns:a16="http://schemas.microsoft.com/office/drawing/2014/main" id="{C967A518-A3AA-F66C-884C-3E991720A6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05179" y="4090085"/>
            <a:ext cx="1447800" cy="9657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BF4E310-8E38-36A7-35E0-73C38DE096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3600" y="4052148"/>
            <a:ext cx="1143000" cy="10416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machine&#10;&#10;Description automatically generated">
            <a:extLst>
              <a:ext uri="{FF2B5EF4-FFF2-40B4-BE49-F238E27FC236}">
                <a16:creationId xmlns:a16="http://schemas.microsoft.com/office/drawing/2014/main" id="{C985D263-EF46-0C21-0DE1-3E1D38B426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0" y="4007968"/>
            <a:ext cx="1447800" cy="1085850"/>
          </a:xfrm>
          <a:prstGeom prst="rect">
            <a:avLst/>
          </a:prstGeom>
        </p:spPr>
      </p:pic>
    </p:spTree>
    <p:custDataLst>
      <p:tags r:id="rId1"/>
    </p:custDataLst>
    <p:extLst>
      <p:ext uri="{BB962C8B-B14F-4D97-AF65-F5344CB8AC3E}">
        <p14:creationId xmlns:p14="http://schemas.microsoft.com/office/powerpoint/2010/main" val="28798150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LOS to Sensor Calibration</a:t>
            </a:r>
          </a:p>
        </p:txBody>
      </p:sp>
      <p:sp>
        <p:nvSpPr>
          <p:cNvPr id="3" name="Content Placeholder 2">
            <a:extLst>
              <a:ext uri="{FF2B5EF4-FFF2-40B4-BE49-F238E27FC236}">
                <a16:creationId xmlns:a16="http://schemas.microsoft.com/office/drawing/2014/main" id="{FAD574F8-5005-7752-C35D-3330E0291FD0}"/>
              </a:ext>
            </a:extLst>
          </p:cNvPr>
          <p:cNvSpPr txBox="1">
            <a:spLocks/>
          </p:cNvSpPr>
          <p:nvPr/>
        </p:nvSpPr>
        <p:spPr bwMode="auto">
          <a:xfrm>
            <a:off x="655341" y="666750"/>
            <a:ext cx="534541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a:ea typeface="ＭＳ Ｐゴシック"/>
                <a:cs typeface="Calibri"/>
              </a:rPr>
              <a:t>The LOS and IOS:</a:t>
            </a:r>
          </a:p>
          <a:p>
            <a:endParaRPr lang="en-US" sz="1800" kern="0" dirty="0">
              <a:solidFill>
                <a:schemeClr val="bg1"/>
              </a:solidFill>
              <a:latin typeface="Calibri" panose="020F0502020204030204" pitchFamily="34" charset="0"/>
            </a:endParaRPr>
          </a:p>
          <a:p>
            <a:pPr marL="285115" indent="-285115">
              <a:buFont typeface="Arial" panose="020B0604020202020204" pitchFamily="34" charset="0"/>
              <a:buChar char="•"/>
            </a:pPr>
            <a:r>
              <a:rPr lang="en-US" sz="1600" kern="0" dirty="0">
                <a:solidFill>
                  <a:schemeClr val="bg1"/>
                </a:solidFill>
                <a:latin typeface="Calibri"/>
                <a:ea typeface="ＭＳ Ｐゴシック"/>
                <a:cs typeface="Calibri"/>
              </a:rPr>
              <a:t>If replacing an LOS or IOS, immediately after the first powerup an automatic "LOS-to-Sensor Calibration will take place. </a:t>
            </a:r>
            <a:endParaRPr lang="en-US" sz="1600" kern="0">
              <a:solidFill>
                <a:schemeClr val="bg1"/>
              </a:solidFill>
              <a:latin typeface="Calibri" panose="020F0502020204030204" pitchFamily="34" charset="0"/>
              <a:cs typeface="Calibri" panose="020F0502020204030204" pitchFamily="34" charset="0"/>
            </a:endParaRPr>
          </a:p>
          <a:p>
            <a:pPr marL="285115" indent="-285115">
              <a:buFont typeface="Arial" panose="020B0604020202020204" pitchFamily="34" charset="0"/>
              <a:buChar char="•"/>
            </a:pPr>
            <a:endParaRPr lang="en-US" sz="1600" kern="0" dirty="0">
              <a:solidFill>
                <a:schemeClr val="bg1"/>
              </a:solidFill>
              <a:latin typeface="Calibri" panose="020F0502020204030204" pitchFamily="34" charset="0"/>
              <a:cs typeface="Calibri" panose="020F0502020204030204" pitchFamily="34" charset="0"/>
            </a:endParaRPr>
          </a:p>
          <a:p>
            <a:pPr marL="285115" indent="-285115">
              <a:buFont typeface="Arial" panose="020B0604020202020204" pitchFamily="34" charset="0"/>
              <a:buChar char="•"/>
            </a:pPr>
            <a:r>
              <a:rPr lang="en-US" sz="1600" kern="0" dirty="0">
                <a:solidFill>
                  <a:schemeClr val="bg1"/>
                </a:solidFill>
                <a:latin typeface="Calibri"/>
                <a:ea typeface="ＭＳ Ｐゴシック"/>
                <a:cs typeface="Calibri"/>
              </a:rPr>
              <a:t>The problem with this is that the calibration is not optimal since a Coupling Mirror Adjustment needs to be done.</a:t>
            </a:r>
            <a:endParaRPr lang="en-US" sz="1600" kern="0" dirty="0">
              <a:solidFill>
                <a:schemeClr val="bg1"/>
              </a:solidFill>
              <a:latin typeface="Calibri" panose="020F0502020204030204" pitchFamily="34" charset="0"/>
              <a:cs typeface="Calibri" panose="020F0502020204030204" pitchFamily="34" charset="0"/>
            </a:endParaRPr>
          </a:p>
          <a:p>
            <a:pPr marL="285115" indent="-285115">
              <a:buFont typeface="Arial" panose="020B0604020202020204" pitchFamily="34" charset="0"/>
              <a:buChar char="•"/>
            </a:pPr>
            <a:endParaRPr lang="en-US" sz="1600" kern="0">
              <a:solidFill>
                <a:schemeClr val="bg1"/>
              </a:solidFill>
              <a:latin typeface="Calibri" panose="020F0502020204030204" pitchFamily="34" charset="0"/>
              <a:cs typeface="Calibri" panose="020F0502020204030204" pitchFamily="34" charset="0"/>
            </a:endParaRPr>
          </a:p>
          <a:p>
            <a:pPr marL="285115" indent="-285115">
              <a:buFont typeface="Arial" panose="020B0604020202020204" pitchFamily="34" charset="0"/>
              <a:buChar char="•"/>
            </a:pPr>
            <a:r>
              <a:rPr lang="en-US" sz="1600" kern="0" dirty="0">
                <a:solidFill>
                  <a:schemeClr val="bg1"/>
                </a:solidFill>
                <a:latin typeface="Calibri"/>
                <a:ea typeface="ＭＳ Ｐゴシック"/>
                <a:cs typeface="Calibri"/>
              </a:rPr>
              <a:t>For this reason, it's recommended to send the following commands to a projector via port 5103</a:t>
            </a:r>
            <a:r>
              <a:rPr lang="en-US" sz="1600" u="sng" kern="0" dirty="0">
                <a:solidFill>
                  <a:schemeClr val="bg1"/>
                </a:solidFill>
                <a:latin typeface="Calibri"/>
                <a:ea typeface="ＭＳ Ｐゴシック"/>
                <a:cs typeface="Calibri"/>
              </a:rPr>
              <a:t> after the coupling mirror adjustment</a:t>
            </a:r>
            <a:r>
              <a:rPr lang="en-US" sz="1600" kern="0" dirty="0">
                <a:solidFill>
                  <a:schemeClr val="bg1"/>
                </a:solidFill>
                <a:latin typeface="Calibri"/>
                <a:ea typeface="ＭＳ Ｐゴシック"/>
                <a:cs typeface="Calibri"/>
              </a:rPr>
              <a:t> (when swapping an LOS or IOS):</a:t>
            </a:r>
          </a:p>
          <a:p>
            <a:pPr marL="285115" indent="-285115">
              <a:buFont typeface="Arial" panose="020B0604020202020204" pitchFamily="34" charset="0"/>
              <a:buChar char="•"/>
            </a:pPr>
            <a:endParaRPr lang="en-US" sz="1600" kern="0" dirty="0">
              <a:solidFill>
                <a:schemeClr val="bg1"/>
              </a:solidFill>
              <a:latin typeface="Calibri"/>
              <a:ea typeface="ＭＳ Ｐゴシック"/>
              <a:cs typeface="Calibri"/>
            </a:endParaRPr>
          </a:p>
          <a:p>
            <a:pPr marL="742315" lvl="1" indent="-285115">
              <a:buFont typeface="Arial,Sans-Serif" panose="020B0604020202020204" pitchFamily="34" charset="0"/>
              <a:buChar char="•"/>
            </a:pPr>
            <a:r>
              <a:rPr lang="en-US" sz="1200" kern="0" dirty="0">
                <a:solidFill>
                  <a:schemeClr val="bg1"/>
                </a:solidFill>
                <a:latin typeface="Calibri"/>
                <a:ea typeface="Calibri"/>
                <a:cs typeface="Calibri"/>
              </a:rPr>
              <a:t>(RGB+INVL 2)</a:t>
            </a:r>
            <a:endParaRPr lang="en-US" sz="1200" kern="0">
              <a:solidFill>
                <a:schemeClr val="bg1"/>
              </a:solidFill>
              <a:latin typeface="Calibri"/>
              <a:ea typeface="Calibri"/>
              <a:cs typeface="Calibri"/>
            </a:endParaRPr>
          </a:p>
          <a:p>
            <a:pPr marL="742315" lvl="1" indent="-285115">
              <a:buFont typeface="Arial,Sans-Serif" panose="020B0604020202020204" pitchFamily="34" charset="0"/>
              <a:buChar char="•"/>
            </a:pPr>
            <a:r>
              <a:rPr lang="en-US" sz="1200" kern="0" dirty="0">
                <a:solidFill>
                  <a:schemeClr val="bg1"/>
                </a:solidFill>
                <a:latin typeface="Calibri"/>
                <a:ea typeface="Calibri"/>
                <a:cs typeface="Calibri"/>
              </a:rPr>
              <a:t>(RGB+INVL 2 “FACTORY”)</a:t>
            </a:r>
            <a:endParaRPr lang="en-US" sz="1200" kern="0">
              <a:solidFill>
                <a:schemeClr val="bg1"/>
              </a:solidFill>
              <a:latin typeface="Calibri"/>
              <a:ea typeface="Calibri"/>
              <a:cs typeface="Calibri"/>
            </a:endParaRPr>
          </a:p>
          <a:p>
            <a:pPr marL="742315" lvl="1" indent="-285115">
              <a:buFont typeface="Arial,Sans-Serif" panose="020B0604020202020204" pitchFamily="34" charset="0"/>
              <a:buChar char="•"/>
            </a:pPr>
            <a:r>
              <a:rPr lang="en-US" sz="1200" kern="0" dirty="0">
                <a:solidFill>
                  <a:schemeClr val="bg1"/>
                </a:solidFill>
                <a:latin typeface="Calibri"/>
                <a:ea typeface="Calibri"/>
                <a:cs typeface="Calibri"/>
              </a:rPr>
              <a:t>(RGB+CAL3)</a:t>
            </a:r>
            <a:endParaRPr lang="en-US" dirty="0"/>
          </a:p>
        </p:txBody>
      </p:sp>
      <p:pic>
        <p:nvPicPr>
          <p:cNvPr id="13" name="Picture 12">
            <a:extLst>
              <a:ext uri="{FF2B5EF4-FFF2-40B4-BE49-F238E27FC236}">
                <a16:creationId xmlns:a16="http://schemas.microsoft.com/office/drawing/2014/main" id="{A42BBFB7-C524-1E4F-8BB0-753205ACA801}"/>
              </a:ext>
            </a:extLst>
          </p:cNvPr>
          <p:cNvPicPr>
            <a:picLocks noChangeAspect="1"/>
          </p:cNvPicPr>
          <p:nvPr/>
        </p:nvPicPr>
        <p:blipFill>
          <a:blip r:embed="rId4"/>
          <a:srcRect t="7519" r="17344" b="18045"/>
          <a:stretch/>
        </p:blipFill>
        <p:spPr>
          <a:xfrm>
            <a:off x="6337793" y="860296"/>
            <a:ext cx="2398817" cy="1550701"/>
          </a:xfrm>
          <a:prstGeom prst="rect">
            <a:avLst/>
          </a:prstGeom>
        </p:spPr>
      </p:pic>
      <p:pic>
        <p:nvPicPr>
          <p:cNvPr id="14" name="Picture 13" descr="A close-up of a machine&#10;&#10;Description automatically generated">
            <a:extLst>
              <a:ext uri="{FF2B5EF4-FFF2-40B4-BE49-F238E27FC236}">
                <a16:creationId xmlns:a16="http://schemas.microsoft.com/office/drawing/2014/main" id="{214649CB-F00F-E1B0-10B0-4408C5735897}"/>
              </a:ext>
            </a:extLst>
          </p:cNvPr>
          <p:cNvPicPr>
            <a:picLocks noChangeAspect="1"/>
          </p:cNvPicPr>
          <p:nvPr/>
        </p:nvPicPr>
        <p:blipFill>
          <a:blip r:embed="rId5"/>
          <a:stretch>
            <a:fillRect/>
          </a:stretch>
        </p:blipFill>
        <p:spPr>
          <a:xfrm>
            <a:off x="6337794" y="2884123"/>
            <a:ext cx="2398895" cy="1726836"/>
          </a:xfrm>
          <a:prstGeom prst="rect">
            <a:avLst/>
          </a:prstGeom>
        </p:spPr>
      </p:pic>
    </p:spTree>
    <p:custDataLst>
      <p:tags r:id="rId1"/>
    </p:custDataLst>
    <p:extLst>
      <p:ext uri="{BB962C8B-B14F-4D97-AF65-F5344CB8AC3E}">
        <p14:creationId xmlns:p14="http://schemas.microsoft.com/office/powerpoint/2010/main" val="407270358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LOS to Sensor Calibration</a:t>
            </a:r>
          </a:p>
        </p:txBody>
      </p:sp>
      <p:sp>
        <p:nvSpPr>
          <p:cNvPr id="3" name="Content Placeholder 2">
            <a:extLst>
              <a:ext uri="{FF2B5EF4-FFF2-40B4-BE49-F238E27FC236}">
                <a16:creationId xmlns:a16="http://schemas.microsoft.com/office/drawing/2014/main" id="{FAD574F8-5005-7752-C35D-3330E0291FD0}"/>
              </a:ext>
            </a:extLst>
          </p:cNvPr>
          <p:cNvSpPr txBox="1">
            <a:spLocks/>
          </p:cNvSpPr>
          <p:nvPr/>
        </p:nvSpPr>
        <p:spPr bwMode="auto">
          <a:xfrm>
            <a:off x="655341" y="666750"/>
            <a:ext cx="414526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panose="020F0502020204030204" pitchFamily="34" charset="0"/>
              </a:rPr>
              <a:t>The IOS:</a:t>
            </a:r>
          </a:p>
          <a:p>
            <a:endParaRPr lang="en-US" sz="1350" kern="0" dirty="0">
              <a:solidFill>
                <a:schemeClr val="bg1"/>
              </a:solidFill>
              <a:latin typeface="Calibri" panose="020F0502020204030204" pitchFamily="34" charset="0"/>
              <a:cs typeface="Calibri"/>
            </a:endParaRPr>
          </a:p>
          <a:p>
            <a:pPr marL="285115" indent="-285115">
              <a:buFont typeface="Arial" panose="020B0604020202020204" pitchFamily="34" charset="0"/>
              <a:buChar char="•"/>
            </a:pPr>
            <a:r>
              <a:rPr lang="en-US" sz="1350" kern="0" dirty="0">
                <a:solidFill>
                  <a:schemeClr val="bg1"/>
                </a:solidFill>
                <a:latin typeface="Calibri"/>
                <a:ea typeface="ＭＳ Ｐゴシック"/>
                <a:cs typeface="Calibri"/>
              </a:rPr>
              <a:t>This IOS sits between the LOS and CSB. Due to this, it can affect the CX, CY and CZ and LOS drive levels.</a:t>
            </a:r>
          </a:p>
          <a:p>
            <a:pPr marL="285115" indent="-285115">
              <a:buFont typeface="Arial" panose="020B0604020202020204" pitchFamily="34" charset="0"/>
              <a:buChar char="•"/>
            </a:pPr>
            <a:endParaRPr lang="en-US" sz="1350" kern="0" dirty="0">
              <a:solidFill>
                <a:schemeClr val="bg1"/>
              </a:solidFill>
              <a:latin typeface="Calibri" panose="020F0502020204030204" pitchFamily="34" charset="0"/>
              <a:cs typeface="Calibri" panose="020F0502020204030204" pitchFamily="34" charset="0"/>
            </a:endParaRPr>
          </a:p>
          <a:p>
            <a:pPr marL="285115" indent="-285115">
              <a:buFont typeface="Arial" panose="020B0604020202020204" pitchFamily="34" charset="0"/>
              <a:buChar char="•"/>
            </a:pPr>
            <a:r>
              <a:rPr lang="en-US" sz="1350" kern="0" dirty="0">
                <a:solidFill>
                  <a:schemeClr val="bg1"/>
                </a:solidFill>
                <a:latin typeface="Calibri"/>
                <a:ea typeface="ＭＳ Ｐゴシック"/>
                <a:cs typeface="Calibri"/>
              </a:rPr>
              <a:t>If replacing the IOS we must delete the existing calibration by sending the following command to port 5103 then power cycle the projector to trigger the automated software process:</a:t>
            </a:r>
          </a:p>
          <a:p>
            <a:endParaRPr lang="en-US" sz="1350" kern="0" dirty="0">
              <a:solidFill>
                <a:schemeClr val="bg1"/>
              </a:solidFill>
              <a:latin typeface="Calibri" panose="020F0502020204030204" pitchFamily="34" charset="0"/>
              <a:cs typeface="Calibri"/>
            </a:endParaRPr>
          </a:p>
          <a:p>
            <a:pPr marL="742315" lvl="1" indent="-285115">
              <a:buFont typeface="Arial" panose="020B0604020202020204" pitchFamily="34" charset="0"/>
              <a:buChar char="•"/>
            </a:pPr>
            <a:r>
              <a:rPr lang="en-US" sz="1350" kern="0" dirty="0">
                <a:solidFill>
                  <a:schemeClr val="bg1"/>
                </a:solidFill>
                <a:latin typeface="Calibri"/>
                <a:ea typeface="ＭＳ Ｐゴシック"/>
                <a:cs typeface="Calibri"/>
              </a:rPr>
              <a:t>(RGB+INVL 2)</a:t>
            </a:r>
          </a:p>
          <a:p>
            <a:pPr marL="742315" lvl="1" indent="-285115">
              <a:buFont typeface="Arial" panose="020B0604020202020204" pitchFamily="34" charset="0"/>
              <a:buChar char="•"/>
            </a:pPr>
            <a:r>
              <a:rPr lang="en-US" sz="1350" kern="0" dirty="0">
                <a:solidFill>
                  <a:schemeClr val="bg1"/>
                </a:solidFill>
                <a:latin typeface="Calibri"/>
                <a:ea typeface="ＭＳ Ｐゴシック"/>
                <a:cs typeface="Calibri"/>
              </a:rPr>
              <a:t>(RGB+INVL 2 “FACTORY”)</a:t>
            </a:r>
          </a:p>
          <a:p>
            <a:pPr marL="742315" lvl="1" indent="-285115">
              <a:buFont typeface="Arial" panose="020B0604020202020204" pitchFamily="34" charset="0"/>
              <a:buChar char="•"/>
            </a:pPr>
            <a:r>
              <a:rPr lang="en-US" sz="1350" kern="0" dirty="0">
                <a:solidFill>
                  <a:schemeClr val="bg1"/>
                </a:solidFill>
                <a:latin typeface="Calibri"/>
                <a:ea typeface="ＭＳ Ｐゴシック"/>
                <a:cs typeface="Calibri"/>
              </a:rPr>
              <a:t>(RGB+CAL3)</a:t>
            </a:r>
          </a:p>
          <a:p>
            <a:pPr marL="742315" lvl="1" indent="-285115">
              <a:buFont typeface="Arial" panose="020B0604020202020204" pitchFamily="34" charset="0"/>
              <a:buChar char="•"/>
            </a:pPr>
            <a:endParaRPr lang="en-US" sz="1350" i="1" kern="0" dirty="0">
              <a:solidFill>
                <a:srgbClr val="0070C0"/>
              </a:solidFill>
              <a:latin typeface="Calibri"/>
              <a:ea typeface="ＭＳ Ｐゴシック"/>
              <a:cs typeface="Calibri"/>
            </a:endParaRPr>
          </a:p>
          <a:p>
            <a:r>
              <a:rPr lang="en-US" sz="1350" i="1" kern="0" dirty="0">
                <a:solidFill>
                  <a:srgbClr val="0070C0"/>
                </a:solidFill>
                <a:latin typeface="Calibri"/>
                <a:ea typeface="ＭＳ Ｐゴシック"/>
                <a:cs typeface="Calibri"/>
              </a:rPr>
              <a:t>We must do this manually since the IOS optical components don't have a SN to report to the CAVE. When the LOS or CSBD are changed, the CAVE see's a different serial number and triggers the automatic LOS-to-Sensor Calibration.</a:t>
            </a:r>
          </a:p>
        </p:txBody>
      </p:sp>
      <p:pic>
        <p:nvPicPr>
          <p:cNvPr id="4" name="Picture 3">
            <a:extLst>
              <a:ext uri="{FF2B5EF4-FFF2-40B4-BE49-F238E27FC236}">
                <a16:creationId xmlns:a16="http://schemas.microsoft.com/office/drawing/2014/main" id="{3690624A-D83D-86D5-12EB-BBC962DC28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590550"/>
            <a:ext cx="2030413" cy="1522810"/>
          </a:xfrm>
          <a:prstGeom prst="rect">
            <a:avLst/>
          </a:prstGeom>
        </p:spPr>
      </p:pic>
      <p:sp>
        <p:nvSpPr>
          <p:cNvPr id="7" name="Rectangle: Rounded Corners 6">
            <a:extLst>
              <a:ext uri="{FF2B5EF4-FFF2-40B4-BE49-F238E27FC236}">
                <a16:creationId xmlns:a16="http://schemas.microsoft.com/office/drawing/2014/main" id="{F575B654-A897-93BD-5EA1-25DFB42E6052}"/>
              </a:ext>
            </a:extLst>
          </p:cNvPr>
          <p:cNvSpPr/>
          <p:nvPr/>
        </p:nvSpPr>
        <p:spPr bwMode="auto">
          <a:xfrm>
            <a:off x="7023448" y="666750"/>
            <a:ext cx="1864965" cy="137160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a:latin typeface="Arial" charset="0"/>
              <a:ea typeface="ＭＳ Ｐゴシック" pitchFamily="34" charset="-128"/>
            </a:endParaRPr>
          </a:p>
        </p:txBody>
      </p:sp>
      <p:sp>
        <p:nvSpPr>
          <p:cNvPr id="10" name="TextBox 9">
            <a:extLst>
              <a:ext uri="{FF2B5EF4-FFF2-40B4-BE49-F238E27FC236}">
                <a16:creationId xmlns:a16="http://schemas.microsoft.com/office/drawing/2014/main" id="{D0AFF7FA-2EF5-6A3E-E000-F6CE267CCE17}"/>
              </a:ext>
            </a:extLst>
          </p:cNvPr>
          <p:cNvSpPr txBox="1"/>
          <p:nvPr/>
        </p:nvSpPr>
        <p:spPr>
          <a:xfrm>
            <a:off x="5169776" y="971550"/>
            <a:ext cx="1371600" cy="523220"/>
          </a:xfrm>
          <a:prstGeom prst="rect">
            <a:avLst/>
          </a:prstGeom>
          <a:noFill/>
          <a:ln w="25400">
            <a:solidFill>
              <a:srgbClr val="FF0000"/>
            </a:solidFill>
          </a:ln>
        </p:spPr>
        <p:txBody>
          <a:bodyPr wrap="square" rtlCol="0">
            <a:spAutoFit/>
          </a:bodyPr>
          <a:lstStyle/>
          <a:p>
            <a:pPr algn="ctr"/>
            <a:r>
              <a:rPr lang="en-US" sz="1400" dirty="0">
                <a:solidFill>
                  <a:schemeClr val="bg1"/>
                </a:solidFill>
                <a:latin typeface="Calibri" panose="020F0502020204030204" pitchFamily="34" charset="0"/>
                <a:cs typeface="Calibri" panose="020F0502020204030204" pitchFamily="34" charset="0"/>
              </a:rPr>
              <a:t>CP4445/55-RGB</a:t>
            </a:r>
          </a:p>
          <a:p>
            <a:pPr algn="ctr"/>
            <a:r>
              <a:rPr lang="en-US" sz="1400" dirty="0">
                <a:solidFill>
                  <a:schemeClr val="bg1"/>
                </a:solidFill>
                <a:latin typeface="Calibri" panose="020F0502020204030204" pitchFamily="34" charset="0"/>
                <a:cs typeface="Calibri" panose="020F0502020204030204" pitchFamily="34" charset="0"/>
              </a:rPr>
              <a:t>IOS</a:t>
            </a:r>
          </a:p>
        </p:txBody>
      </p:sp>
      <p:pic>
        <p:nvPicPr>
          <p:cNvPr id="5" name="Picture 2">
            <a:extLst>
              <a:ext uri="{FF2B5EF4-FFF2-40B4-BE49-F238E27FC236}">
                <a16:creationId xmlns:a16="http://schemas.microsoft.com/office/drawing/2014/main" id="{93374C5F-1191-6A18-2BB0-715EAEF20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1191" y="2295032"/>
            <a:ext cx="2563199"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9EE2534-F939-2163-3476-018ECE7115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47248" y="3638550"/>
            <a:ext cx="1864965" cy="12465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35167D5A-4082-55E8-A7D7-B8713E9346F6}"/>
              </a:ext>
            </a:extLst>
          </p:cNvPr>
          <p:cNvSpPr/>
          <p:nvPr/>
        </p:nvSpPr>
        <p:spPr bwMode="auto">
          <a:xfrm>
            <a:off x="6844952" y="2785433"/>
            <a:ext cx="2030413" cy="76200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9" name="Rectangle: Rounded Corners 8">
            <a:extLst>
              <a:ext uri="{FF2B5EF4-FFF2-40B4-BE49-F238E27FC236}">
                <a16:creationId xmlns:a16="http://schemas.microsoft.com/office/drawing/2014/main" id="{83CCAF19-94E8-BCBB-160A-8B22B6A2A262}"/>
              </a:ext>
            </a:extLst>
          </p:cNvPr>
          <p:cNvSpPr/>
          <p:nvPr/>
        </p:nvSpPr>
        <p:spPr bwMode="auto">
          <a:xfrm>
            <a:off x="6936375" y="3695477"/>
            <a:ext cx="1864965" cy="628873"/>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1" name="TextBox 10">
            <a:extLst>
              <a:ext uri="{FF2B5EF4-FFF2-40B4-BE49-F238E27FC236}">
                <a16:creationId xmlns:a16="http://schemas.microsoft.com/office/drawing/2014/main" id="{7FED5217-2AE1-C29D-C0A3-42518D488146}"/>
              </a:ext>
            </a:extLst>
          </p:cNvPr>
          <p:cNvSpPr txBox="1"/>
          <p:nvPr/>
        </p:nvSpPr>
        <p:spPr>
          <a:xfrm>
            <a:off x="4953000" y="4044212"/>
            <a:ext cx="1371600" cy="523220"/>
          </a:xfrm>
          <a:prstGeom prst="rect">
            <a:avLst/>
          </a:prstGeom>
          <a:noFill/>
          <a:ln w="25400">
            <a:solidFill>
              <a:srgbClr val="FF0000"/>
            </a:solidFill>
          </a:ln>
        </p:spPr>
        <p:txBody>
          <a:bodyPr wrap="square" rtlCol="0">
            <a:spAutoFit/>
          </a:bodyPr>
          <a:lstStyle/>
          <a:p>
            <a:pPr algn="ctr"/>
            <a:r>
              <a:rPr lang="en-US" sz="1400" dirty="0">
                <a:solidFill>
                  <a:schemeClr val="bg1"/>
                </a:solidFill>
                <a:latin typeface="Calibri" panose="020F0502020204030204" pitchFamily="34" charset="0"/>
                <a:cs typeface="Calibri" panose="020F0502020204030204" pitchFamily="34" charset="0"/>
              </a:rPr>
              <a:t>CP2415/20-RGB</a:t>
            </a:r>
          </a:p>
          <a:p>
            <a:pPr algn="ctr"/>
            <a:r>
              <a:rPr lang="en-US" sz="1400" dirty="0">
                <a:solidFill>
                  <a:schemeClr val="bg1"/>
                </a:solidFill>
                <a:latin typeface="Calibri" panose="020F0502020204030204" pitchFamily="34" charset="0"/>
                <a:cs typeface="Calibri" panose="020F0502020204030204" pitchFamily="34" charset="0"/>
              </a:rPr>
              <a:t>IOS</a:t>
            </a:r>
          </a:p>
        </p:txBody>
      </p:sp>
      <p:sp>
        <p:nvSpPr>
          <p:cNvPr id="12" name="TextBox 11">
            <a:extLst>
              <a:ext uri="{FF2B5EF4-FFF2-40B4-BE49-F238E27FC236}">
                <a16:creationId xmlns:a16="http://schemas.microsoft.com/office/drawing/2014/main" id="{EA304438-1220-2431-61AE-0E5A2711804D}"/>
              </a:ext>
            </a:extLst>
          </p:cNvPr>
          <p:cNvSpPr txBox="1"/>
          <p:nvPr/>
        </p:nvSpPr>
        <p:spPr>
          <a:xfrm>
            <a:off x="4800600" y="2571750"/>
            <a:ext cx="1371600" cy="523220"/>
          </a:xfrm>
          <a:prstGeom prst="rect">
            <a:avLst/>
          </a:prstGeom>
          <a:noFill/>
          <a:ln w="25400">
            <a:solidFill>
              <a:srgbClr val="FF0000"/>
            </a:solidFill>
          </a:ln>
        </p:spPr>
        <p:txBody>
          <a:bodyPr wrap="square" rtlCol="0">
            <a:spAutoFit/>
          </a:bodyPr>
          <a:lstStyle/>
          <a:p>
            <a:pPr algn="ctr"/>
            <a:r>
              <a:rPr lang="en-US" sz="1400" dirty="0">
                <a:solidFill>
                  <a:schemeClr val="bg1"/>
                </a:solidFill>
                <a:latin typeface="Calibri" panose="020F0502020204030204" pitchFamily="34" charset="0"/>
                <a:cs typeface="Calibri" panose="020F0502020204030204" pitchFamily="34" charset="0"/>
              </a:rPr>
              <a:t>CP4425/35-RGB</a:t>
            </a:r>
          </a:p>
          <a:p>
            <a:pPr algn="ctr"/>
            <a:r>
              <a:rPr lang="en-US" sz="1400" dirty="0">
                <a:solidFill>
                  <a:schemeClr val="bg1"/>
                </a:solidFill>
                <a:latin typeface="Calibri" panose="020F0502020204030204" pitchFamily="34" charset="0"/>
                <a:cs typeface="Calibri" panose="020F0502020204030204" pitchFamily="34" charset="0"/>
              </a:rPr>
              <a:t>IOS</a:t>
            </a:r>
          </a:p>
        </p:txBody>
      </p:sp>
    </p:spTree>
    <p:custDataLst>
      <p:tags r:id="rId1"/>
    </p:custDataLst>
    <p:extLst>
      <p:ext uri="{BB962C8B-B14F-4D97-AF65-F5344CB8AC3E}">
        <p14:creationId xmlns:p14="http://schemas.microsoft.com/office/powerpoint/2010/main" val="21442102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LiteLOC v3 – LOS to Sensor Calibration</a:t>
            </a:r>
          </a:p>
        </p:txBody>
      </p:sp>
      <p:sp>
        <p:nvSpPr>
          <p:cNvPr id="3" name="Content Placeholder 2">
            <a:extLst>
              <a:ext uri="{FF2B5EF4-FFF2-40B4-BE49-F238E27FC236}">
                <a16:creationId xmlns:a16="http://schemas.microsoft.com/office/drawing/2014/main" id="{FAD574F8-5005-7752-C35D-3330E0291FD0}"/>
              </a:ext>
            </a:extLst>
          </p:cNvPr>
          <p:cNvSpPr txBox="1">
            <a:spLocks/>
          </p:cNvSpPr>
          <p:nvPr/>
        </p:nvSpPr>
        <p:spPr bwMode="auto">
          <a:xfrm>
            <a:off x="655341" y="666750"/>
            <a:ext cx="8373110" cy="4038600"/>
          </a:xfrm>
          <a:prstGeom prst="rect">
            <a:avLst/>
          </a:prstGeom>
          <a:noFill/>
          <a:ln w="9525">
            <a:noFill/>
            <a:miter lim="800000"/>
            <a:headEnd/>
            <a:tailEnd/>
          </a:ln>
        </p:spPr>
        <p:txBody>
          <a:bodyPr vert="horz" wrap="square" lIns="91428" tIns="45714" rIns="91428" bIns="45714" numCol="1" anchor="t" anchorCtr="0" compatLnSpc="1">
            <a:prstTxWarp prst="textNoShape">
              <a:avLst/>
            </a:prstTxWarp>
          </a:bodyPr>
          <a:lstStyle/>
          <a:p>
            <a:r>
              <a:rPr lang="en-US" sz="1800" b="1" dirty="0">
                <a:solidFill>
                  <a:schemeClr val="bg1"/>
                </a:solidFill>
                <a:latin typeface="Calibri"/>
                <a:ea typeface="ＭＳ Ｐゴシック"/>
                <a:cs typeface="Calibri"/>
              </a:rPr>
              <a:t>Commands to Remember:</a:t>
            </a:r>
            <a:endParaRPr lang="en-US" sz="1800" b="1" dirty="0">
              <a:solidFill>
                <a:schemeClr val="bg1"/>
              </a:solidFill>
              <a:latin typeface="Calibri" panose="020F0502020204030204" pitchFamily="34" charset="0"/>
            </a:endParaRPr>
          </a:p>
          <a:p>
            <a:endParaRPr lang="en-US" sz="1800" b="1" dirty="0">
              <a:solidFill>
                <a:schemeClr val="bg1"/>
              </a:solidFill>
              <a:latin typeface="Calibri" panose="020F0502020204030204" pitchFamily="34" charset="0"/>
              <a:cs typeface="Calibri"/>
            </a:endParaRPr>
          </a:p>
          <a:p>
            <a:endParaRPr lang="en-US" sz="1800" b="1" dirty="0">
              <a:solidFill>
                <a:schemeClr val="bg1"/>
              </a:solidFill>
              <a:latin typeface="Calibri" panose="020F0502020204030204" pitchFamily="34" charset="0"/>
              <a:cs typeface="Calibri"/>
            </a:endParaRPr>
          </a:p>
          <a:p>
            <a:endParaRPr lang="en-US" sz="1800" b="1" dirty="0">
              <a:solidFill>
                <a:schemeClr val="bg1"/>
              </a:solidFill>
              <a:latin typeface="Calibri" panose="020F0502020204030204" pitchFamily="34" charset="0"/>
              <a:cs typeface="Calibri"/>
            </a:endParaRPr>
          </a:p>
          <a:p>
            <a:endParaRPr lang="en-US" sz="1200" kern="0" dirty="0">
              <a:solidFill>
                <a:schemeClr val="bg1"/>
              </a:solidFill>
              <a:latin typeface="Calibri" panose="020F0502020204030204" pitchFamily="34" charset="0"/>
              <a:cs typeface="Calibri"/>
            </a:endParaRPr>
          </a:p>
          <a:p>
            <a:pPr marL="742315" lvl="1" indent="-285115">
              <a:buFont typeface="Arial" panose="020B0604020202020204" pitchFamily="34" charset="0"/>
              <a:buChar char="•"/>
            </a:pPr>
            <a:r>
              <a:rPr lang="en-US" sz="1600" kern="0" dirty="0">
                <a:solidFill>
                  <a:schemeClr val="bg1"/>
                </a:solidFill>
                <a:latin typeface="Calibri"/>
                <a:ea typeface="ＭＳ Ｐゴシック"/>
                <a:cs typeface="Calibri"/>
              </a:rPr>
              <a:t>(RGB+INVL 1)                       </a:t>
            </a:r>
            <a:r>
              <a:rPr lang="en-US" sz="1600" kern="0" dirty="0">
                <a:solidFill>
                  <a:srgbClr val="0070C0"/>
                </a:solidFill>
                <a:latin typeface="Calibri"/>
                <a:ea typeface="ＭＳ Ｐゴシック"/>
                <a:cs typeface="Calibri"/>
              </a:rPr>
              <a:t>  ; Invalidates Sensor to Screen Calibration</a:t>
            </a:r>
          </a:p>
          <a:p>
            <a:pPr marL="742315" lvl="1" indent="-285115">
              <a:buFont typeface="Arial" panose="020B0604020202020204" pitchFamily="34" charset="0"/>
              <a:buChar char="•"/>
            </a:pPr>
            <a:r>
              <a:rPr lang="en-US" sz="1600" kern="0" dirty="0">
                <a:solidFill>
                  <a:schemeClr val="bg1"/>
                </a:solidFill>
                <a:latin typeface="Calibri"/>
                <a:ea typeface="ＭＳ Ｐゴシック"/>
                <a:cs typeface="Calibri"/>
              </a:rPr>
              <a:t>(RGB+INVL 1 “FACTORY”)        </a:t>
            </a:r>
            <a:r>
              <a:rPr lang="en-US" sz="1600" kern="0" dirty="0">
                <a:solidFill>
                  <a:srgbClr val="0070C0"/>
                </a:solidFill>
                <a:latin typeface="Calibri"/>
                <a:ea typeface="ＭＳ Ｐゴシック"/>
                <a:cs typeface="Calibri"/>
              </a:rPr>
              <a:t>  ; Invalidates Sensor to Screen Calibration Factory Location</a:t>
            </a:r>
          </a:p>
          <a:p>
            <a:pPr marL="742315" lvl="1" indent="-285115">
              <a:buFont typeface="Arial" panose="020B0604020202020204" pitchFamily="34" charset="0"/>
              <a:buChar char="•"/>
            </a:pPr>
            <a:r>
              <a:rPr lang="en-US" sz="1600" kern="0" dirty="0">
                <a:solidFill>
                  <a:schemeClr val="bg1"/>
                </a:solidFill>
                <a:latin typeface="Calibri"/>
                <a:ea typeface="ＭＳ Ｐゴシック"/>
                <a:cs typeface="Calibri"/>
              </a:rPr>
              <a:t>(RGB+INVL 2)                              </a:t>
            </a:r>
            <a:r>
              <a:rPr lang="en-US" sz="1600" kern="0" dirty="0">
                <a:solidFill>
                  <a:srgbClr val="0070C0"/>
                </a:solidFill>
                <a:latin typeface="Calibri"/>
                <a:ea typeface="ＭＳ Ｐゴシック"/>
                <a:cs typeface="Calibri"/>
              </a:rPr>
              <a:t> ; Invalidates LOS to Sensor Calibration</a:t>
            </a:r>
          </a:p>
          <a:p>
            <a:pPr marL="742315" lvl="1" indent="-285115">
              <a:buFont typeface="Arial" panose="020B0604020202020204" pitchFamily="34" charset="0"/>
              <a:buChar char="•"/>
            </a:pPr>
            <a:r>
              <a:rPr lang="en-US" sz="1600" kern="0" dirty="0">
                <a:solidFill>
                  <a:schemeClr val="bg1"/>
                </a:solidFill>
                <a:latin typeface="Calibri"/>
                <a:ea typeface="ＭＳ Ｐゴシック"/>
                <a:cs typeface="Calibri"/>
              </a:rPr>
              <a:t>(RGB+INVL 2 “FACTORY”)        </a:t>
            </a:r>
            <a:r>
              <a:rPr lang="en-US" sz="1600" kern="0" dirty="0">
                <a:solidFill>
                  <a:srgbClr val="0070C0"/>
                </a:solidFill>
                <a:latin typeface="Calibri"/>
                <a:ea typeface="ＭＳ Ｐゴシック"/>
                <a:cs typeface="Calibri"/>
              </a:rPr>
              <a:t>  ; Invalidates LOS to Sensor Calibration Factory Location</a:t>
            </a:r>
          </a:p>
          <a:p>
            <a:pPr marL="742315" lvl="1" indent="-285115">
              <a:buFont typeface="Arial" panose="020B0604020202020204" pitchFamily="34" charset="0"/>
              <a:buChar char="•"/>
            </a:pPr>
            <a:r>
              <a:rPr lang="en-US" sz="1600" kern="0" dirty="0">
                <a:solidFill>
                  <a:schemeClr val="bg1"/>
                </a:solidFill>
                <a:latin typeface="Calibri"/>
                <a:ea typeface="ＭＳ Ｐゴシック"/>
                <a:cs typeface="Calibri"/>
              </a:rPr>
              <a:t>(RGB+CAL3)                                 </a:t>
            </a:r>
            <a:r>
              <a:rPr lang="en-US" sz="1600" kern="0" dirty="0">
                <a:solidFill>
                  <a:srgbClr val="0070C0"/>
                </a:solidFill>
                <a:latin typeface="Calibri"/>
                <a:ea typeface="ＭＳ Ｐゴシック"/>
                <a:cs typeface="Calibri"/>
              </a:rPr>
              <a:t> ; Forces a new LOS to Sensor Calibration.</a:t>
            </a:r>
          </a:p>
          <a:p>
            <a:pPr marL="742315" lvl="1" indent="-285115">
              <a:buFont typeface="Arial" panose="020B0604020202020204" pitchFamily="34" charset="0"/>
              <a:buChar char="•"/>
            </a:pPr>
            <a:endParaRPr lang="en-US" sz="1200" kern="0" dirty="0">
              <a:solidFill>
                <a:schemeClr val="bg1"/>
              </a:solidFill>
              <a:latin typeface="Calibri"/>
              <a:ea typeface="ＭＳ Ｐゴシック"/>
              <a:cs typeface="Calibri"/>
            </a:endParaRPr>
          </a:p>
        </p:txBody>
      </p:sp>
    </p:spTree>
    <p:custDataLst>
      <p:tags r:id="rId1"/>
    </p:custDataLst>
    <p:extLst>
      <p:ext uri="{BB962C8B-B14F-4D97-AF65-F5344CB8AC3E}">
        <p14:creationId xmlns:p14="http://schemas.microsoft.com/office/powerpoint/2010/main" val="11584392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317&quot;/&gt;&lt;/object&gt;&lt;object type=&quot;3&quot; unique_id=&quot;10005&quot;&gt;&lt;property id=&quot;20148&quot; value=&quot;5&quot;/&gt;&lt;property id=&quot;20300&quot; value=&quot;Slide 2&quot;/&gt;&lt;property id=&quot;20307&quot; value=&quot;494&quot;/&gt;&lt;/object&gt;&lt;object type=&quot;3&quot; unique_id=&quot;10006&quot;&gt;&lt;property id=&quot;20148&quot; value=&quot;5&quot;/&gt;&lt;property id=&quot;20300&quot; value=&quot;Slide 3&quot;/&gt;&lt;property id=&quot;20307&quot; value=&quot;495&quot;/&gt;&lt;/object&gt;&lt;object type=&quot;3&quot; unique_id=&quot;10007&quot;&gt;&lt;property id=&quot;20148&quot; value=&quot;5&quot;/&gt;&lt;property id=&quot;20300&quot; value=&quot;Slide 4 - &amp;quot;Electrical Hazards&amp;quot;&quot;/&gt;&lt;property id=&quot;20307&quot; value=&quot;443&quot;/&gt;&lt;/object&gt;&lt;object type=&quot;3&quot; unique_id=&quot;10008&quot;&gt;&lt;property id=&quot;20148&quot; value=&quot;5&quot;/&gt;&lt;property id=&quot;20300&quot; value=&quot;Slide 5 - &amp;quot;Electrical Hazards&amp;quot;&quot;/&gt;&lt;property id=&quot;20307&quot; value=&quot;420&quot;/&gt;&lt;/object&gt;&lt;object type=&quot;3&quot; unique_id=&quot;10009&quot;&gt;&lt;property id=&quot;20148&quot; value=&quot;5&quot;/&gt;&lt;property id=&quot;20300&quot; value=&quot;Slide 6 - &amp;quot;Electrical Hazards&amp;quot;&quot;/&gt;&lt;property id=&quot;20307&quot; value=&quot;449&quot;/&gt;&lt;/object&gt;&lt;object type=&quot;3&quot; unique_id=&quot;10010&quot;&gt;&lt;property id=&quot;20148&quot; value=&quot;5&quot;/&gt;&lt;property id=&quot;20300&quot; value=&quot;Slide 7 - &amp;quot;Electrical Hazards&amp;quot;&quot;/&gt;&lt;property id=&quot;20307&quot; value=&quot;450&quot;/&gt;&lt;/object&gt;&lt;object type=&quot;3&quot; unique_id=&quot;10011&quot;&gt;&lt;property id=&quot;20148&quot; value=&quot;5&quot;/&gt;&lt;property id=&quot;20300&quot; value=&quot;Slide 8 - &amp;quot;Electrical Hazards&amp;quot;&quot;/&gt;&lt;property id=&quot;20307&quot; value=&quot;452&quot;/&gt;&lt;/object&gt;&lt;object type=&quot;3&quot; unique_id=&quot;10012&quot;&gt;&lt;property id=&quot;20148&quot; value=&quot;5&quot;/&gt;&lt;property id=&quot;20300&quot; value=&quot;Slide 9 - &amp;quot;Electrical Hazards&amp;quot;&quot;/&gt;&lt;property id=&quot;20307&quot; value=&quot;477&quot;/&gt;&lt;/object&gt;&lt;object type=&quot;3&quot; unique_id=&quot;10013&quot;&gt;&lt;property id=&quot;20148&quot; value=&quot;5&quot;/&gt;&lt;property id=&quot;20300&quot; value=&quot;Slide 10 - &amp;quot;What did you learn?&amp;quot;&quot;/&gt;&lt;property id=&quot;20307&quot; value=&quot;480&quot;/&gt;&lt;/object&gt;&lt;object type=&quot;3&quot; unique_id=&quot;10014&quot;&gt;&lt;property id=&quot;20148&quot; value=&quot;5&quot;/&gt;&lt;property id=&quot;20300&quot; value=&quot;Slide 11 - &amp;quot;Electro-Static Discharge&amp;quot;&quot;/&gt;&lt;property id=&quot;20307&quot; value=&quot;500&quot;/&gt;&lt;/object&gt;&lt;object type=&quot;3&quot; unique_id=&quot;10015&quot;&gt;&lt;property id=&quot;20148&quot; value=&quot;5&quot;/&gt;&lt;property id=&quot;20300&quot; value=&quot;Slide 12 - &amp;quot;Electro-Static Discharge&amp;quot;&quot;/&gt;&lt;property id=&quot;20307&quot; value=&quot;501&quot;/&gt;&lt;/object&gt;&lt;object type=&quot;3&quot; unique_id=&quot;10016&quot;&gt;&lt;property id=&quot;20148&quot; value=&quot;5&quot;/&gt;&lt;property id=&quot;20300&quot; value=&quot;Slide 13 - &amp;quot;Electro-Static Discharge&amp;quot;&quot;/&gt;&lt;property id=&quot;20307&quot; value=&quot;502&quot;/&gt;&lt;/object&gt;&lt;object type=&quot;3&quot; unique_id=&quot;10017&quot;&gt;&lt;property id=&quot;20148&quot; value=&quot;5&quot;/&gt;&lt;property id=&quot;20300&quot; value=&quot;Slide 14 - &amp;quot;Electro-Static Discharge&amp;quot;&quot;/&gt;&lt;property id=&quot;20307&quot; value=&quot;503&quot;/&gt;&lt;/object&gt;&lt;object type=&quot;3&quot; unique_id=&quot;10018&quot;&gt;&lt;property id=&quot;20148&quot; value=&quot;5&quot;/&gt;&lt;property id=&quot;20300&quot; value=&quot;Slide 15 - &amp;quot;Electro-Static Discharge&amp;quot;&quot;/&gt;&lt;property id=&quot;20307&quot; value=&quot;504&quot;/&gt;&lt;/object&gt;&lt;object type=&quot;3&quot; unique_id=&quot;10019&quot;&gt;&lt;property id=&quot;20148&quot; value=&quot;5&quot;/&gt;&lt;property id=&quot;20300&quot; value=&quot;Slide 16 - &amp;quot;What did you learn?&amp;quot;&quot;/&gt;&lt;property id=&quot;20307&quot; value=&quot;505&quot;/&gt;&lt;/object&gt;&lt;object type=&quot;3&quot; unique_id=&quot;10020&quot;&gt;&lt;property id=&quot;20148&quot; value=&quot;5&quot;/&gt;&lt;property id=&quot;20300&quot; value=&quot;Slide 17&quot;/&gt;&lt;property id=&quot;20307&quot; value=&quot;496&quot;/&gt;&lt;/object&gt;&lt;object type=&quot;3&quot; unique_id=&quot;10021&quot;&gt;&lt;property id=&quot;20148&quot; value=&quot;5&quot;/&gt;&lt;property id=&quot;20300&quot; value=&quot;Slide 18 - &amp;quot;Lamp Explosion Hazards&amp;quot;&quot;/&gt;&lt;property id=&quot;20307&quot; value=&quot;462&quot;/&gt;&lt;/object&gt;&lt;object type=&quot;3&quot; unique_id=&quot;10022&quot;&gt;&lt;property id=&quot;20148&quot; value=&quot;5&quot;/&gt;&lt;property id=&quot;20300&quot; value=&quot;Slide 19 - &amp;quot;Lamp Explosion Hazards&amp;quot;&quot;/&gt;&lt;property id=&quot;20307&quot; value=&quot;463&quot;/&gt;&lt;/object&gt;&lt;object type=&quot;3&quot; unique_id=&quot;10023&quot;&gt;&lt;property id=&quot;20148&quot; value=&quot;5&quot;/&gt;&lt;property id=&quot;20300&quot; value=&quot;Slide 20 - &amp;quot;Lamp Explosion Hazards&amp;quot;&quot;/&gt;&lt;property id=&quot;20307&quot; value=&quot;471&quot;/&gt;&lt;/object&gt;&lt;object type=&quot;3&quot; unique_id=&quot;10024&quot;&gt;&lt;property id=&quot;20148&quot; value=&quot;5&quot;/&gt;&lt;property id=&quot;20300&quot; value=&quot;Slide 21 - &amp;quot;Lamp Explosion Hazards&amp;quot;&quot;/&gt;&lt;property id=&quot;20307&quot; value=&quot;464&quot;/&gt;&lt;/object&gt;&lt;object type=&quot;3&quot; unique_id=&quot;10025&quot;&gt;&lt;property id=&quot;20148&quot; value=&quot;5&quot;/&gt;&lt;property id=&quot;20300&quot; value=&quot;Slide 22 - &amp;quot;Lamp Explosion Hazards&amp;quot;&quot;/&gt;&lt;property id=&quot;20307&quot; value=&quot;465&quot;/&gt;&lt;/object&gt;&lt;object type=&quot;3&quot; unique_id=&quot;10026&quot;&gt;&lt;property id=&quot;20148&quot; value=&quot;5&quot;/&gt;&lt;property id=&quot;20300&quot; value=&quot;Slide 23 - &amp;quot;Lamp Explosion Hazards&amp;quot;&quot;/&gt;&lt;property id=&quot;20307&quot; value=&quot;466&quot;/&gt;&lt;/object&gt;&lt;object type=&quot;3&quot; unique_id=&quot;10027&quot;&gt;&lt;property id=&quot;20148&quot; value=&quot;5&quot;/&gt;&lt;property id=&quot;20300&quot; value=&quot;Slide 24&quot;/&gt;&lt;property id=&quot;20307&quot; value=&quot;467&quot;/&gt;&lt;/object&gt;&lt;object type=&quot;3&quot; unique_id=&quot;10028&quot;&gt;&lt;property id=&quot;20148&quot; value=&quot;5&quot;/&gt;&lt;property id=&quot;20300&quot; value=&quot;Slide 25&quot;/&gt;&lt;property id=&quot;20307&quot; value=&quot;468&quot;/&gt;&lt;/object&gt;&lt;object type=&quot;3&quot; unique_id=&quot;10029&quot;&gt;&lt;property id=&quot;20148&quot; value=&quot;5&quot;/&gt;&lt;property id=&quot;20300&quot; value=&quot;Slide 26 - &amp;quot;Lamp Explosion Hazards&amp;quot;&quot;/&gt;&lt;property id=&quot;20307&quot; value=&quot;469&quot;/&gt;&lt;/object&gt;&lt;object type=&quot;3&quot; unique_id=&quot;10030&quot;&gt;&lt;property id=&quot;20148&quot; value=&quot;5&quot;/&gt;&lt;property id=&quot;20300&quot; value=&quot;Slide 27&quot;/&gt;&lt;property id=&quot;20307&quot; value=&quot;470&quot;/&gt;&lt;/object&gt;&lt;object type=&quot;3&quot; unique_id=&quot;10031&quot;&gt;&lt;property id=&quot;20148&quot; value=&quot;5&quot;/&gt;&lt;property id=&quot;20300&quot; value=&quot;Slide 28 - &amp;quot;What did you learn?&amp;quot;&quot;/&gt;&lt;property id=&quot;20307&quot; value=&quot;482&quot;/&gt;&lt;/object&gt;&lt;object type=&quot;3&quot; unique_id=&quot;10032&quot;&gt;&lt;property id=&quot;20148&quot; value=&quot;5&quot;/&gt;&lt;property id=&quot;20300&quot; value=&quot;Slide 29&quot;/&gt;&lt;property id=&quot;20307&quot; value=&quot;497&quot;/&gt;&lt;/object&gt;&lt;object type=&quot;3&quot; unique_id=&quot;10033&quot;&gt;&lt;property id=&quot;20148&quot; value=&quot;5&quot;/&gt;&lt;property id=&quot;20300&quot; value=&quot;Slide 30 - &amp;quot;UV and IR Hazards&amp;quot;&quot;/&gt;&lt;property id=&quot;20307&quot; value=&quot;422&quot;/&gt;&lt;/object&gt;&lt;object type=&quot;3&quot; unique_id=&quot;10034&quot;&gt;&lt;property id=&quot;20148&quot; value=&quot;5&quot;/&gt;&lt;property id=&quot;20300&quot; value=&quot;Slide 31 - &amp;quot;UV and IR Hazards&amp;quot;&quot;/&gt;&lt;property id=&quot;20307&quot; value=&quot;485&quot;/&gt;&lt;/object&gt;&lt;object type=&quot;3&quot; unique_id=&quot;10035&quot;&gt;&lt;property id=&quot;20148&quot; value=&quot;5&quot;/&gt;&lt;property id=&quot;20300&quot; value=&quot;Slide 32 - &amp;quot;UV and IR Hazards&amp;quot;&quot;/&gt;&lt;property id=&quot;20307&quot; value=&quot;461&quot;/&gt;&lt;/object&gt;&lt;object type=&quot;3&quot; unique_id=&quot;10036&quot;&gt;&lt;property id=&quot;20148&quot; value=&quot;5&quot;/&gt;&lt;property id=&quot;20300&quot; value=&quot;Slide 33 - &amp;quot;What did you learn?&amp;quot;&quot;/&gt;&lt;property id=&quot;20307&quot; value=&quot;486&quot;/&gt;&lt;/object&gt;&lt;object type=&quot;3&quot; unique_id=&quot;10037&quot;&gt;&lt;property id=&quot;20148&quot; value=&quot;5&quot;/&gt;&lt;property id=&quot;20300&quot; value=&quot;Slide 34&quot;/&gt;&lt;property id=&quot;20307&quot; value=&quot;498&quot;/&gt;&lt;/object&gt;&lt;object type=&quot;3&quot; unique_id=&quot;10038&quot;&gt;&lt;property id=&quot;20148&quot; value=&quot;5&quot;/&gt;&lt;property id=&quot;20300&quot; value=&quot;Slide 35 - &amp;quot;Safety interlock switches&amp;quot;&quot;/&gt;&lt;property id=&quot;20307&quot; value=&quot;454&quot;/&gt;&lt;/object&gt;&lt;object type=&quot;3&quot; unique_id=&quot;10039&quot;&gt;&lt;property id=&quot;20148&quot; value=&quot;5&quot;/&gt;&lt;property id=&quot;20300&quot; value=&quot;Slide 36 - &amp;quot;Fire Alarm&amp;quot;&quot;/&gt;&lt;property id=&quot;20307&quot; value=&quot;506&quot;/&gt;&lt;/object&gt;&lt;object type=&quot;3&quot; unique_id=&quot;10040&quot;&gt;&lt;property id=&quot;20148&quot; value=&quot;5&quot;/&gt;&lt;property id=&quot;20300&quot; value=&quot;Slide 37 - &amp;quot;Safety interlock switches&amp;quot;&quot;/&gt;&lt;property id=&quot;20307&quot; value=&quot;507&quot;/&gt;&lt;/object&gt;&lt;object type=&quot;3&quot; unique_id=&quot;10041&quot;&gt;&lt;property id=&quot;20148&quot; value=&quot;5&quot;/&gt;&lt;property id=&quot;20300&quot; value=&quot;Slide 38 - &amp;quot;What did you learn?&amp;quot;&quot;/&gt;&lt;property id=&quot;20307&quot; value=&quot;489&quot;/&gt;&lt;/object&gt;&lt;object type=&quot;3&quot; unique_id=&quot;10042&quot;&gt;&lt;property id=&quot;20148&quot; value=&quot;5&quot;/&gt;&lt;property id=&quot;20300&quot; value=&quot;Slide 39&quot;/&gt;&lt;property id=&quot;20307&quot; value=&quot;499&quot;/&gt;&lt;/object&gt;&lt;object type=&quot;3&quot; unique_id=&quot;10043&quot;&gt;&lt;property id=&quot;20148&quot; value=&quot;5&quot;/&gt;&lt;property id=&quot;20300&quot; value=&quot;Slide 40 - &amp;quot;Other safety precautions&amp;quot;&quot;/&gt;&lt;property id=&quot;20307&quot; value=&quot;423&quot;/&gt;&lt;/object&gt;&lt;object type=&quot;3&quot; unique_id=&quot;10044&quot;&gt;&lt;property id=&quot;20148&quot; value=&quot;5&quot;/&gt;&lt;property id=&quot;20300&quot; value=&quot;Slide 41 - &amp;quot;Other safety precautions&amp;quot;&quot;/&gt;&lt;property id=&quot;20307&quot; value=&quot;455&quot;/&gt;&lt;/object&gt;&lt;object type=&quot;3&quot; unique_id=&quot;10045&quot;&gt;&lt;property id=&quot;20148&quot; value=&quot;5&quot;/&gt;&lt;property id=&quot;20300&quot; value=&quot;Slide 42 - &amp;quot;Other safety precautions&amp;quot;&quot;/&gt;&lt;property id=&quot;20307&quot; value=&quot;491&quot;/&gt;&lt;/object&gt;&lt;object type=&quot;3&quot; unique_id=&quot;10046&quot;&gt;&lt;property id=&quot;20148&quot; value=&quot;5&quot;/&gt;&lt;property id=&quot;20300&quot; value=&quot;Slide 43 - &amp;quot;What did you learn?&amp;quot;&quot;/&gt;&lt;property id=&quot;20307&quot; value=&quot;492&quot;/&gt;&lt;/object&gt;&lt;object type=&quot;3&quot; unique_id=&quot;10047&quot;&gt;&lt;property id=&quot;20148&quot; value=&quot;5&quot;/&gt;&lt;property id=&quot;20300&quot; value=&quot;Slide 44 - &amp;quot;What did you learn about safety?&amp;quot;&quot;/&gt;&lt;property id=&quot;20307&quot; value=&quot;493&quot;/&gt;&lt;/object&gt;&lt;/object&gt;&lt;/object&gt;&lt;/database&gt;"/>
  <p:tag name="SECTOMILLISECCONVERTED" val="1"/>
  <p:tag name="ARTICULATE_SLIDE_THUMBNAIL_REFRESH" val="1"/>
  <p:tag name="ARTICULATE_SLIDE_COUNT" val="4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hristieUniversityTemp201216x9WHITE">
  <a:themeElements>
    <a:clrScheme name="Custom 1">
      <a:dk1>
        <a:sysClr val="windowText" lastClr="000000"/>
      </a:dk1>
      <a:lt1>
        <a:sysClr val="window" lastClr="FFFFFF"/>
      </a:lt1>
      <a:dk2>
        <a:srgbClr val="1F497D"/>
      </a:dk2>
      <a:lt2>
        <a:srgbClr val="EEECE1"/>
      </a:lt2>
      <a:accent1>
        <a:srgbClr val="A8B4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charset="0"/>
            <a:ea typeface="ＭＳ Ｐゴシック" pitchFamily="34" charset="-128"/>
          </a:defRPr>
        </a:defPPr>
      </a:lstStyle>
    </a:spDef>
    <a:lnDef>
      <a:spPr bwMode="auto">
        <a:solidFill>
          <a:schemeClr val="accent1"/>
        </a:solidFill>
        <a:ln w="25400" cap="flat" cmpd="sng" algn="ctr">
          <a:solidFill>
            <a:srgbClr val="FF0000"/>
          </a:solidFill>
          <a:prstDash val="solid"/>
          <a:round/>
          <a:headEnd type="none" w="med" len="med"/>
          <a:tailEnd type="triangle"/>
        </a:ln>
        <a:effectLst/>
      </a:spPr>
      <a:bodyPr/>
      <a:lstStyle/>
    </a:lnDef>
    <a:txDef>
      <a:spPr>
        <a:noFill/>
        <a:ln w="25400">
          <a:solidFill>
            <a:schemeClr val="bg2">
              <a:lumMod val="60000"/>
              <a:lumOff val="40000"/>
            </a:schemeClr>
          </a:solidFill>
        </a:ln>
      </a:spPr>
      <a:bodyPr wrap="none" rtlCol="0">
        <a:spAutoFit/>
      </a:bodyPr>
      <a:lstStyle>
        <a:defPPr algn="l">
          <a:defRPr sz="1400" dirty="0" smtClean="0">
            <a:solidFill>
              <a:schemeClr val="bg1"/>
            </a:solidFill>
            <a:latin typeface="Calibri" panose="020F0502020204030204" pitchFamily="34" charset="0"/>
            <a:cs typeface="Calibri" panose="020F0502020204030204" pitchFamily="34" charset="0"/>
          </a:defRPr>
        </a:defPPr>
      </a:lstStyle>
    </a:tx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hristieUniversityTemp201216x9WHITE">
  <a:themeElements>
    <a:clrScheme name="Custom 1">
      <a:dk1>
        <a:sysClr val="windowText" lastClr="000000"/>
      </a:dk1>
      <a:lt1>
        <a:sysClr val="window" lastClr="FFFFFF"/>
      </a:lt1>
      <a:dk2>
        <a:srgbClr val="1F497D"/>
      </a:dk2>
      <a:lt2>
        <a:srgbClr val="EEECE1"/>
      </a:lt2>
      <a:accent1>
        <a:srgbClr val="A8B4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lcf76f155ced4ddcb4097134ff3c332f xmlns="1c30d8ce-888a-4fe2-bacc-35bfcc743c6d">
      <Terms xmlns="http://schemas.microsoft.com/office/infopath/2007/PartnerControls"/>
    </lcf76f155ced4ddcb4097134ff3c332f>
    <TaxCatchAll xmlns="c5b4c22a-2a5d-4659-9365-e61f5964d86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DEB31BEDF0F949AA609A63065E5D9D" ma:contentTypeVersion="14" ma:contentTypeDescription="Create a new document." ma:contentTypeScope="" ma:versionID="33b80b188c00c46cd617325b2421f09b">
  <xsd:schema xmlns:xsd="http://www.w3.org/2001/XMLSchema" xmlns:xs="http://www.w3.org/2001/XMLSchema" xmlns:p="http://schemas.microsoft.com/office/2006/metadata/properties" xmlns:ns2="1c30d8ce-888a-4fe2-bacc-35bfcc743c6d" xmlns:ns3="c5b4c22a-2a5d-4659-9365-e61f5964d86a" targetNamespace="http://schemas.microsoft.com/office/2006/metadata/properties" ma:root="true" ma:fieldsID="c4399060e0be3cd87e3de5bc49a49886" ns2:_="" ns3:_="">
    <xsd:import namespace="1c30d8ce-888a-4fe2-bacc-35bfcc743c6d"/>
    <xsd:import namespace="c5b4c22a-2a5d-4659-9365-e61f5964d86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30d8ce-888a-4fe2-bacc-35bfcc743c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c540002-c3dd-4d3e-a4f2-b507b2692358"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5b4c22a-2a5d-4659-9365-e61f5964d86a"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be980ee9-8fd5-49ff-b9cd-edc141d97c2f}" ma:internalName="TaxCatchAll" ma:showField="CatchAllData" ma:web="c5b4c22a-2a5d-4659-9365-e61f5964d86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F11741-85AD-4282-88AF-03AF7B36E3E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1c30d8ce-888a-4fe2-bacc-35bfcc743c6d"/>
    <ds:schemaRef ds:uri="http://schemas.microsoft.com/office/infopath/2007/PartnerControls"/>
    <ds:schemaRef ds:uri="c5b4c22a-2a5d-4659-9365-e61f5964d86a"/>
  </ds:schemaRefs>
</ds:datastoreItem>
</file>

<file path=customXml/itemProps2.xml><?xml version="1.0" encoding="utf-8"?>
<ds:datastoreItem xmlns:ds="http://schemas.openxmlformats.org/officeDocument/2006/customXml" ds:itemID="{4DDDB14B-6322-460E-9120-D3C91416D959}">
  <ds:schemaRefs>
    <ds:schemaRef ds:uri="http://schemas.microsoft.com/sharepoint/v3/contenttype/forms"/>
  </ds:schemaRefs>
</ds:datastoreItem>
</file>

<file path=customXml/itemProps3.xml><?xml version="1.0" encoding="utf-8"?>
<ds:datastoreItem xmlns:ds="http://schemas.openxmlformats.org/officeDocument/2006/customXml" ds:itemID="{7A8AFCAA-8EC5-4DB5-9FBC-925F9E1BF4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30d8ce-888a-4fe2-bacc-35bfcc743c6d"/>
    <ds:schemaRef ds:uri="c5b4c22a-2a5d-4659-9365-e61f5964d8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cbe052a4-cf60-4d13-8a83-d3941eb1e3ee}" enabled="1" method="Standard" siteId="{df46f062-ad2c-4076-88e6-c675c789a0d8}" contentBits="0" removed="0"/>
</clbl:labelList>
</file>

<file path=docProps/app.xml><?xml version="1.0" encoding="utf-8"?>
<Properties xmlns="http://schemas.openxmlformats.org/officeDocument/2006/extended-properties" xmlns:vt="http://schemas.openxmlformats.org/officeDocument/2006/docPropsVTypes">
  <Template/>
  <TotalTime>13339</TotalTime>
  <Words>2940</Words>
  <Application>Microsoft Office PowerPoint</Application>
  <PresentationFormat>On-screen Show (16:9)</PresentationFormat>
  <Paragraphs>329</Paragraphs>
  <Slides>31</Slides>
  <Notes>31</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ChristieUniversityTemp201216x9WHITE</vt:lpstr>
      <vt:lpstr>1_ChristieUniversityTemp201216x9WHITE</vt:lpstr>
      <vt:lpstr>LiteLOC v3  LOS to Sensor Calibration Color Sensor Board to Screen Calibration</vt:lpstr>
      <vt:lpstr>Objectives</vt:lpstr>
      <vt:lpstr>What is LiteLOC v3?</vt:lpstr>
      <vt:lpstr>What is LiteLOC V3</vt:lpstr>
      <vt:lpstr>LiteLOC v3 – LOS to Sensor Calibration</vt:lpstr>
      <vt:lpstr>LiteLOC v3 – LOS to Sensor Calibration</vt:lpstr>
      <vt:lpstr>LiteLOC v3 – LOS to Sensor Calibration</vt:lpstr>
      <vt:lpstr>LiteLOC v3 – LOS to Sensor Calibration</vt:lpstr>
      <vt:lpstr>LiteLOC v3 – LOS to Sensor Calibration</vt:lpstr>
      <vt:lpstr>LiteLOC v3 – Sensor to Screen Calibration</vt:lpstr>
      <vt:lpstr>LiteLOC v3 – Sensor to Screen Calibration</vt:lpstr>
      <vt:lpstr>LiteLOC v3 – Sensor to Screen Calibration</vt:lpstr>
      <vt:lpstr>LiteLOC v3 – Sensor to Screen Calibration</vt:lpstr>
      <vt:lpstr>LiteLOC v3 – Sensor to Screen Calibration</vt:lpstr>
      <vt:lpstr>LiteLOC v3 – Sensor to Screen Calibration</vt:lpstr>
      <vt:lpstr>LiteLOC v3 – Sensor to Screen Calibration</vt:lpstr>
      <vt:lpstr>LiteLOC v3 – Sensor to Screen Calibration</vt:lpstr>
      <vt:lpstr>LiteLOC v3 – Remote UI Screen</vt:lpstr>
      <vt:lpstr>LiteLOC v3 – Remote UI Screen </vt:lpstr>
      <vt:lpstr>LiteLOC v3 –Thermal Governor </vt:lpstr>
      <vt:lpstr>LiteLOC v3 –Thermal Governor – LiteLOC Display </vt:lpstr>
      <vt:lpstr>LiteLOC v3 –Thermal Governor – LiteLOC Display</vt:lpstr>
      <vt:lpstr>LiteLOC v3 – Ambient Thermal Governor</vt:lpstr>
      <vt:lpstr>Disabling LiteLOC v3</vt:lpstr>
      <vt:lpstr>Disabling LiteLOC v3</vt:lpstr>
      <vt:lpstr>LiteLOC v3 Importance</vt:lpstr>
      <vt:lpstr>Troubleshooting - LiteLOC Not achievable</vt:lpstr>
      <vt:lpstr>Troubleshooting - LiteLOC Not achievable</vt:lpstr>
      <vt:lpstr>Troubleshooting - LiteLOC Not achievable</vt:lpstr>
      <vt:lpstr>Troubleshooting - LiteLOC Not achievable</vt:lpstr>
      <vt:lpstr>Post-Training Survey</vt:lpstr>
    </vt:vector>
  </TitlesOfParts>
  <Company>Christie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Service</dc:title>
  <dc:creator>Zdravko Gunjevic</dc:creator>
  <cp:lastModifiedBy>Majstorovic, Michael</cp:lastModifiedBy>
  <cp:revision>770</cp:revision>
  <cp:lastPrinted>2002-03-25T22:51:08Z</cp:lastPrinted>
  <dcterms:created xsi:type="dcterms:W3CDTF">2001-11-08T15:00:01Z</dcterms:created>
  <dcterms:modified xsi:type="dcterms:W3CDTF">2025-07-01T15:39:21Z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1EC706EF-D30D-4D64-A72D-63F6C2D08566</vt:lpwstr>
  </property>
  <property fmtid="{D5CDD505-2E9C-101B-9397-08002B2CF9AE}" pid="3" name="ArticulatePath">
    <vt:lpwstr>safety</vt:lpwstr>
  </property>
  <property fmtid="{D5CDD505-2E9C-101B-9397-08002B2CF9AE}" pid="4" name="ContentTypeId">
    <vt:lpwstr>0x0101005EDEB31BEDF0F949AA609A63065E5D9D</vt:lpwstr>
  </property>
  <property fmtid="{D5CDD505-2E9C-101B-9397-08002B2CF9AE}" pid="5" name="MediaServiceImageTags">
    <vt:lpwstr/>
  </property>
</Properties>
</file>